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33"/>
  </p:notesMasterIdLst>
  <p:sldIdLst>
    <p:sldId id="256" r:id="rId2"/>
    <p:sldId id="257" r:id="rId3"/>
    <p:sldId id="258" r:id="rId4"/>
    <p:sldId id="259" r:id="rId5"/>
    <p:sldId id="260" r:id="rId6"/>
    <p:sldId id="261" r:id="rId7"/>
    <p:sldId id="270" r:id="rId8"/>
    <p:sldId id="271" r:id="rId9"/>
    <p:sldId id="272" r:id="rId10"/>
    <p:sldId id="263" r:id="rId11"/>
    <p:sldId id="273" r:id="rId12"/>
    <p:sldId id="275" r:id="rId13"/>
    <p:sldId id="284" r:id="rId14"/>
    <p:sldId id="286" r:id="rId15"/>
    <p:sldId id="289" r:id="rId16"/>
    <p:sldId id="299" r:id="rId17"/>
    <p:sldId id="290" r:id="rId18"/>
    <p:sldId id="282" r:id="rId19"/>
    <p:sldId id="292" r:id="rId20"/>
    <p:sldId id="298" r:id="rId21"/>
    <p:sldId id="296" r:id="rId22"/>
    <p:sldId id="297" r:id="rId23"/>
    <p:sldId id="301" r:id="rId24"/>
    <p:sldId id="264" r:id="rId25"/>
    <p:sldId id="300" r:id="rId26"/>
    <p:sldId id="265" r:id="rId27"/>
    <p:sldId id="266" r:id="rId28"/>
    <p:sldId id="274" r:id="rId29"/>
    <p:sldId id="302" r:id="rId30"/>
    <p:sldId id="268" r:id="rId31"/>
    <p:sldId id="269" r:id="rId32"/>
  </p:sldIdLst>
  <p:sldSz cx="14630400" cy="8229600"/>
  <p:notesSz cx="8229600" cy="14630400"/>
  <p:embeddedFontLst>
    <p:embeddedFont>
      <p:font typeface="Roboto" panose="02000000000000000000" pitchFamily="2" charset="0"/>
      <p:regular r:id="rId34"/>
      <p:bold r:id="rId35"/>
      <p:italic r:id="rId36"/>
      <p:boldItalic r:id="rId37"/>
    </p:embeddedFont>
    <p:embeddedFont>
      <p:font typeface="Roboto Slab" pitchFamily="2" charset="0"/>
      <p:regular r:id="rId38"/>
      <p:bold r:id="rId3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AEBD14E-33CC-86ED-7749-9820A70763DE}" v="551" dt="2025-05-06T22:42:52.164"/>
    <p1510:client id="{8548C10A-0ED4-E4B4-96E2-70F23D6BFC7F}" v="439" dt="2025-05-06T21:41:29.828"/>
    <p1510:client id="{A6C391AF-9713-9DA5-8B3A-6A511C6E9B31}" v="13" dt="2025-05-06T20:12:15.663"/>
    <p1510:client id="{D14B1DD2-54A9-69D4-AE51-84C5D218612D}" v="16" dt="2025-05-06T21:44:43.816"/>
    <p1510:client id="{FD3EA4CA-6BCD-4770-AC8F-07D2CC11AEBC}" v="780" dt="2025-05-06T21:46:22.87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1"/>
    <p:restoredTop sz="94645"/>
  </p:normalViewPr>
  <p:slideViewPr>
    <p:cSldViewPr snapToGrid="0">
      <p:cViewPr>
        <p:scale>
          <a:sx n="66" d="100"/>
          <a:sy n="66" d="100"/>
        </p:scale>
        <p:origin x="797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333140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65AC13-C9E2-F106-29EB-2168196E25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C355C71-F5A5-DD37-7F80-B9448429B82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218416E-24FA-D191-7F1C-D62D213F8B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954E72-AF4B-6B7D-DF64-017BABA043C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5565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BF214B-068D-8CCB-50FB-A692009BB4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BD03646-3466-5ACA-B742-3896984048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05B72E4-6760-A3F3-A0AE-C568492BD1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46E592-F301-1CF8-EE70-C4CB6B962F5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3809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E8062D-539C-1ED7-A172-1AC15BF6E9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C0035C4-EC51-861E-AD48-B51CDB7E503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141B7DF-3C6A-BCD2-3119-DC1FEF1C0A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15D9DD-F5C4-E2B6-84F0-CF7B458734B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5898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12657C-017A-D9E3-9D25-6303533D27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B8FF4CE-2DED-F0AC-486C-DAD90FCFA2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75905C5-AE68-ECE3-5D2D-340751567D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C8F089-4060-10FD-6AEC-995FDA018E2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0308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3C14BD-86F8-2FD7-240C-80DA9D22C4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D748B5D-B509-B694-D672-DDC27DEB82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9D8F155-CF97-5349-F7C7-7A28C45357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F73A4B-00DA-129D-111A-B106188B2A2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3625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C7A642-3CDF-E140-BE09-5405A81959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72DB51C-A928-23CB-D688-8CAC3C7A6F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E5B00EE-4E91-91A0-FA29-F5A259C633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9131D9-CD07-BBCE-FA98-1AF8BF6D90F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4464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972744-25B9-0A46-506C-34471BBA6F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6C4FB34-F069-23B2-76FD-5635D62D7A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0ACD196-372F-2286-4EE1-3C73CC0046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28792B-2DE0-521F-90E6-3977F6557E0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6797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1F4B96-B384-8050-1A65-1146B164C0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600ED7C-2640-D56F-E099-D246EC2758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59F4A02-A6C4-FF6D-34FC-284F10C2F2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CE6FEA-9EAF-072A-CB35-A1C395CF0D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9403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3BAE00-BC4E-7097-B973-49C690406F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1AFD901-C5F4-ABC3-BE4C-FAD241220E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26DE17A-AA3E-C4CB-666C-5D8EBCDA73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A6175D-E673-2AA4-83CB-70ABB539C44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4960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B19C6C-01FA-5EDC-4393-3D0292E80F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37C2368-FE50-1A7F-68B0-062BA067AC6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87445B-BCA5-76A7-86AE-FCA1192241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B60DE1-AC41-35D9-0910-530CA8EE961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15044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7E41C7-2C3F-83C5-7D3F-6738D2E360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FBAC483-A7F5-8D41-747E-8CFE6E9044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5487E29-0DDA-C6A1-CBA2-EF8EAD31B4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B70B70-C9A4-E79A-7F93-3F6A06DC42A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98398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1D6210-CCD4-D05C-8695-E64045BEFB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AC017C3-5FF2-5E7F-3518-9214531AB01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161D917-1322-3E08-34C8-A1F4AFF168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0DEF37-8723-C453-C77A-C9F0F20C496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89434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C2CAB9-FC72-C9C0-9A2A-831CE89891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B2CC9F7-CF3B-3093-815D-4702315A39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6C7D7CA-F075-3762-C9F6-4A30933CCA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99DD1F-F5F2-4DF0-B55E-B72AD6DCC81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97674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CF318E-3251-DE55-17A3-41E9BB3511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1F61F3B-900F-CBEA-BD38-C4493F8C301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9CA2E16-490D-8304-1C65-EB55016527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0D2D4A-22E1-CD84-7582-59A750CD7B1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8821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C68215-A358-2C44-2C53-EA66BFEBA6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27A4943-EA9E-E8A6-7138-7D0417188B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ADB968C-E84B-37D3-A8D0-C7988C72E9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33F2F3-BF7E-5C49-B16E-95500D41278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99209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C68215-A358-2C44-2C53-EA66BFEBA6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27A4943-EA9E-E8A6-7138-7D0417188B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ADB968C-E84B-37D3-A8D0-C7988C72E9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33F2F3-BF7E-5C49-B16E-95500D41278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9920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AA6F98-6D6A-9196-BAD3-9A9F11FB46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7127D8F-FD08-871F-D0D1-E813FC2C8E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9E2D720-B1FD-5A57-5F62-ADA0B2828D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3B2F2C-B578-50B7-E502-70A609B80E6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7381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444D96-F772-F8F1-B556-62FC0F9153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2353317-A64C-FE20-E391-5B4B766A8F2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8CE80D0-CED8-CF54-EE6E-AD5D434723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B19751-BE18-FAA4-DF26-AFD691F9932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459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11BB1F-5944-E031-B22A-2391C79CC9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463DE1D-E2A0-3CC4-A30C-E9CF59D218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B250300-BA97-62D7-64D5-000AC9DBC9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92FBE4-CACB-6B38-3244-A329F6BC992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1413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36433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Stroke Prediction Using Machine Learning</a:t>
            </a:r>
            <a:endParaRPr lang="en-US" sz="4450"/>
          </a:p>
        </p:txBody>
      </p:sp>
      <p:sp>
        <p:nvSpPr>
          <p:cNvPr id="4" name="Text 1"/>
          <p:cNvSpPr/>
          <p:nvPr/>
        </p:nvSpPr>
        <p:spPr>
          <a:xfrm>
            <a:off x="793790" y="3122057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 data mining project applying CRISP-DM methodology to predict stroke likelihood from healthcare data.</a:t>
            </a:r>
          </a:p>
          <a:p>
            <a:pPr marL="0" indent="0" algn="l">
              <a:lnSpc>
                <a:spcPts val="2850"/>
              </a:lnSpc>
              <a:buNone/>
            </a:pPr>
            <a:endParaRPr lang="en-US" sz="1750" dirty="0">
              <a:solidFill>
                <a:srgbClr val="D6E5EF"/>
              </a:solidFill>
              <a:latin typeface="Roboto" pitchFamily="34" charset="0"/>
              <a:ea typeface="Roboto" pitchFamily="34" charset="-122"/>
              <a:cs typeface="Roboto" pitchFamily="34" charset="-120"/>
            </a:endParaRPr>
          </a:p>
          <a:p>
            <a:pPr marL="0" indent="0" algn="l">
              <a:lnSpc>
                <a:spcPts val="2850"/>
              </a:lnSpc>
              <a:buNone/>
            </a:pPr>
            <a:endParaRPr lang="en-US" sz="1750" dirty="0">
              <a:solidFill>
                <a:srgbClr val="D6E5EF"/>
              </a:solidFill>
              <a:latin typeface="Roboto" pitchFamily="34" charset="0"/>
              <a:ea typeface="Roboto" pitchFamily="34" charset="-122"/>
              <a:cs typeface="Roboto" pitchFamily="34" charset="-120"/>
            </a:endParaRPr>
          </a:p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188024"/>
            <a:ext cx="7556421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Team Members:</a:t>
            </a:r>
            <a:r>
              <a:rPr lang="en-US" sz="14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
John Baskar Vincent     : 033690343</a:t>
            </a:r>
          </a:p>
          <a:p>
            <a:pPr>
              <a:lnSpc>
                <a:spcPts val="2250"/>
              </a:lnSpc>
            </a:pPr>
            <a:r>
              <a:rPr lang="en-US" sz="14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Jaison Felix Menezes.   : 033739444</a:t>
            </a:r>
          </a:p>
          <a:p>
            <a:pPr>
              <a:lnSpc>
                <a:spcPts val="2250"/>
              </a:lnSpc>
            </a:pPr>
            <a:r>
              <a:rPr lang="en-US" sz="14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Sakshi Vikas Jadhav      : 033702693</a:t>
            </a:r>
            <a:endParaRPr lang="en-US" sz="1400" dirty="0"/>
          </a:p>
          <a:p>
            <a:pPr>
              <a:lnSpc>
                <a:spcPts val="2250"/>
              </a:lnSpc>
            </a:pPr>
            <a:r>
              <a:rPr lang="en-US" sz="14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Shraddha Jadhav            : 033752470</a:t>
            </a:r>
          </a:p>
          <a:p>
            <a:pPr>
              <a:lnSpc>
                <a:spcPts val="2250"/>
              </a:lnSpc>
            </a:pPr>
            <a:r>
              <a:rPr lang="en-US" sz="14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Kalyan Uppalapatti          : 033693385</a:t>
            </a:r>
            <a:endParaRPr lang="en-US" sz="1400" dirty="0"/>
          </a:p>
          <a:p>
            <a:pPr>
              <a:lnSpc>
                <a:spcPts val="2250"/>
              </a:lnSpc>
            </a:pPr>
            <a:endParaRPr lang="en-US" sz="1400" dirty="0"/>
          </a:p>
          <a:p>
            <a:pPr marL="0" indent="0" algn="l">
              <a:lnSpc>
                <a:spcPts val="2250"/>
              </a:lnSpc>
              <a:buNone/>
            </a:pPr>
            <a:endParaRPr lang="en-US" sz="1400" dirty="0"/>
          </a:p>
        </p:txBody>
      </p:sp>
      <p:sp>
        <p:nvSpPr>
          <p:cNvPr id="6" name="Text 3"/>
          <p:cNvSpPr/>
          <p:nvPr/>
        </p:nvSpPr>
        <p:spPr>
          <a:xfrm>
            <a:off x="793790" y="4938713"/>
            <a:ext cx="755642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endParaRPr lang="en-US" sz="1400"/>
          </a:p>
        </p:txBody>
      </p:sp>
      <p:sp>
        <p:nvSpPr>
          <p:cNvPr id="7" name="Text 4"/>
          <p:cNvSpPr/>
          <p:nvPr/>
        </p:nvSpPr>
        <p:spPr>
          <a:xfrm>
            <a:off x="793790" y="5484138"/>
            <a:ext cx="755642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endParaRPr lang="en-US" sz="1400"/>
          </a:p>
        </p:txBody>
      </p:sp>
      <p:sp>
        <p:nvSpPr>
          <p:cNvPr id="8" name="Text 5"/>
          <p:cNvSpPr/>
          <p:nvPr/>
        </p:nvSpPr>
        <p:spPr>
          <a:xfrm>
            <a:off x="793790" y="6029563"/>
            <a:ext cx="755642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endParaRPr lang="en-US" sz="1400"/>
          </a:p>
        </p:txBody>
      </p:sp>
      <p:sp>
        <p:nvSpPr>
          <p:cNvPr id="9" name="Text 6"/>
          <p:cNvSpPr/>
          <p:nvPr/>
        </p:nvSpPr>
        <p:spPr>
          <a:xfrm>
            <a:off x="793790" y="6574988"/>
            <a:ext cx="755642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endParaRPr lang="en-US" sz="1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596715" y="567214"/>
            <a:ext cx="5931813" cy="6480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405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Handling Class Imbalance with SMOTE</a:t>
            </a:r>
            <a:endParaRPr lang="en-US" sz="4050"/>
          </a:p>
        </p:txBody>
      </p:sp>
      <p:sp>
        <p:nvSpPr>
          <p:cNvPr id="5" name="Text 1"/>
          <p:cNvSpPr/>
          <p:nvPr/>
        </p:nvSpPr>
        <p:spPr>
          <a:xfrm>
            <a:off x="596715" y="1429108"/>
            <a:ext cx="2592824" cy="324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750">
                <a:solidFill>
                  <a:schemeClr val="accent5">
                    <a:lumMod val="20000"/>
                    <a:lumOff val="8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The stroke dataset was highly imbalanced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750">
                <a:solidFill>
                  <a:schemeClr val="accent5">
                    <a:lumMod val="20000"/>
                    <a:lumOff val="8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Only 199 positive stroke cases out of 4088 total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750">
                <a:solidFill>
                  <a:schemeClr val="accent5">
                    <a:lumMod val="20000"/>
                    <a:lumOff val="8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Class 1 (stroke) made up less than 5% of the data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750">
                <a:solidFill>
                  <a:schemeClr val="accent5">
                    <a:lumMod val="20000"/>
                    <a:lumOff val="8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This leads to biased models that favor the majority class</a:t>
            </a:r>
          </a:p>
        </p:txBody>
      </p:sp>
      <p:sp>
        <p:nvSpPr>
          <p:cNvPr id="6" name="Text 2"/>
          <p:cNvSpPr/>
          <p:nvPr/>
        </p:nvSpPr>
        <p:spPr>
          <a:xfrm>
            <a:off x="596715" y="3260856"/>
            <a:ext cx="12452628" cy="331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ct val="150000"/>
              </a:lnSpc>
              <a:buNone/>
            </a:pPr>
            <a:r>
              <a:rPr lang="en-US" sz="1750" b="1" dirty="0">
                <a:solidFill>
                  <a:schemeClr val="accent5">
                    <a:lumMod val="20000"/>
                    <a:lumOff val="8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💡 </a:t>
            </a:r>
            <a:r>
              <a:rPr lang="en-US" sz="2000" b="1" dirty="0">
                <a:solidFill>
                  <a:schemeClr val="accent5">
                    <a:lumMod val="20000"/>
                    <a:lumOff val="8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Solution: SMOTE (Synthetic Minority Oversampling Technique)</a:t>
            </a:r>
          </a:p>
          <a:p>
            <a:pPr>
              <a:lnSpc>
                <a:spcPct val="150000"/>
              </a:lnSpc>
            </a:pPr>
            <a:r>
              <a:rPr lang="en-US" sz="1750" b="1" dirty="0">
                <a:solidFill>
                  <a:schemeClr val="accent5">
                    <a:lumMod val="20000"/>
                    <a:lumOff val="8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 Why SMOTE?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750" dirty="0">
                <a:solidFill>
                  <a:schemeClr val="accent5">
                    <a:lumMod val="20000"/>
                    <a:lumOff val="8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Creates synthetic samples of the minority class based on feature space similarity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750" dirty="0">
                <a:solidFill>
                  <a:schemeClr val="accent5">
                    <a:lumMod val="20000"/>
                    <a:lumOff val="8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Helps balance the dataset without duplication or random noise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324C9D3-7FFB-0DB0-D7C1-C85B278EFF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762" y="5026871"/>
            <a:ext cx="5866766" cy="2790058"/>
          </a:xfrm>
          <a:prstGeom prst="rect">
            <a:avLst/>
          </a:prstGeom>
        </p:spPr>
      </p:pic>
      <p:sp>
        <p:nvSpPr>
          <p:cNvPr id="23" name="Shape 1">
            <a:extLst>
              <a:ext uri="{FF2B5EF4-FFF2-40B4-BE49-F238E27FC236}">
                <a16:creationId xmlns:a16="http://schemas.microsoft.com/office/drawing/2014/main" id="{D6516F20-0BAA-9C18-BE09-96AE991099B5}"/>
              </a:ext>
            </a:extLst>
          </p:cNvPr>
          <p:cNvSpPr/>
          <p:nvPr/>
        </p:nvSpPr>
        <p:spPr>
          <a:xfrm>
            <a:off x="9650896" y="1376884"/>
            <a:ext cx="4115732" cy="3260034"/>
          </a:xfrm>
          <a:prstGeom prst="roundRect">
            <a:avLst>
              <a:gd name="adj" fmla="val 1420"/>
            </a:avLst>
          </a:prstGeom>
          <a:solidFill>
            <a:srgbClr val="3F4652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5" name="Text 3">
            <a:extLst>
              <a:ext uri="{FF2B5EF4-FFF2-40B4-BE49-F238E27FC236}">
                <a16:creationId xmlns:a16="http://schemas.microsoft.com/office/drawing/2014/main" id="{9D1453DE-1407-68C1-EF33-040B6502A2E5}"/>
              </a:ext>
            </a:extLst>
          </p:cNvPr>
          <p:cNvSpPr/>
          <p:nvPr/>
        </p:nvSpPr>
        <p:spPr>
          <a:xfrm>
            <a:off x="9907119" y="1753196"/>
            <a:ext cx="4126566" cy="35568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buNone/>
            </a:pPr>
            <a:r>
              <a:rPr lang="en-US" sz="1750" b="1">
                <a:solidFill>
                  <a:schemeClr val="accent5">
                    <a:lumMod val="20000"/>
                    <a:lumOff val="8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Initial Split:</a:t>
            </a:r>
          </a:p>
          <a:p>
            <a:r>
              <a:rPr lang="en-US" sz="1750">
                <a:solidFill>
                  <a:schemeClr val="accent5">
                    <a:lumMod val="20000"/>
                    <a:lumOff val="8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60% Training Set</a:t>
            </a:r>
          </a:p>
          <a:p>
            <a:r>
              <a:rPr lang="en-US" sz="1750">
                <a:solidFill>
                  <a:schemeClr val="accent5">
                    <a:lumMod val="20000"/>
                    <a:lumOff val="8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40% Reserved for Testing + Validation</a:t>
            </a:r>
          </a:p>
          <a:p>
            <a:endParaRPr lang="en-US" sz="1750" b="1">
              <a:solidFill>
                <a:schemeClr val="accent5">
                  <a:lumMod val="20000"/>
                  <a:lumOff val="80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en-US" sz="1750" b="1">
                <a:solidFill>
                  <a:schemeClr val="accent5">
                    <a:lumMod val="20000"/>
                    <a:lumOff val="8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Split equally into:</a:t>
            </a:r>
          </a:p>
          <a:p>
            <a:r>
              <a:rPr lang="en-US" sz="1750">
                <a:solidFill>
                  <a:schemeClr val="accent5">
                    <a:lumMod val="20000"/>
                    <a:lumOff val="8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20% Validation Set</a:t>
            </a:r>
          </a:p>
          <a:p>
            <a:r>
              <a:rPr lang="en-US" sz="1750">
                <a:solidFill>
                  <a:schemeClr val="accent5">
                    <a:lumMod val="20000"/>
                    <a:lumOff val="8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20% Test Set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53FC16-5062-DE5E-5010-F35DD3A5C2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1677" y="5026871"/>
            <a:ext cx="6186714" cy="2803699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84FF60-7AD3-0A42-6D5C-9DFE5F73BC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2C1AC604-7A27-E495-3512-20E99BB04F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592824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FF35412E-60A6-B85A-970F-D329770DAB52}"/>
              </a:ext>
            </a:extLst>
          </p:cNvPr>
          <p:cNvSpPr/>
          <p:nvPr/>
        </p:nvSpPr>
        <p:spPr>
          <a:xfrm>
            <a:off x="725924" y="3163253"/>
            <a:ext cx="5931813" cy="6480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405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Hyperparameter Tuning</a:t>
            </a:r>
            <a:endParaRPr lang="en-US" sz="4050"/>
          </a:p>
        </p:txBody>
      </p:sp>
      <p:pic>
        <p:nvPicPr>
          <p:cNvPr id="4" name="Image 1" descr="preencoded.png">
            <a:extLst>
              <a:ext uri="{FF2B5EF4-FFF2-40B4-BE49-F238E27FC236}">
                <a16:creationId xmlns:a16="http://schemas.microsoft.com/office/drawing/2014/main" id="{3EABECF8-9DB8-F875-C177-0BB7ACC971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322" y="4189977"/>
            <a:ext cx="518517" cy="518517"/>
          </a:xfrm>
          <a:prstGeom prst="rect">
            <a:avLst/>
          </a:prstGeom>
        </p:spPr>
      </p:pic>
      <p:sp>
        <p:nvSpPr>
          <p:cNvPr id="5" name="Text 1">
            <a:extLst>
              <a:ext uri="{FF2B5EF4-FFF2-40B4-BE49-F238E27FC236}">
                <a16:creationId xmlns:a16="http://schemas.microsoft.com/office/drawing/2014/main" id="{33F106EA-EEB9-3137-19B0-697DA618FC10}"/>
              </a:ext>
            </a:extLst>
          </p:cNvPr>
          <p:cNvSpPr/>
          <p:nvPr/>
        </p:nvSpPr>
        <p:spPr>
          <a:xfrm>
            <a:off x="1099006" y="4201418"/>
            <a:ext cx="2592824" cy="324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Grid Search</a:t>
            </a:r>
            <a:endParaRPr lang="en-US" sz="2000" dirty="0"/>
          </a:p>
        </p:txBody>
      </p:sp>
      <p:sp>
        <p:nvSpPr>
          <p:cNvPr id="6" name="Text 2">
            <a:extLst>
              <a:ext uri="{FF2B5EF4-FFF2-40B4-BE49-F238E27FC236}">
                <a16:creationId xmlns:a16="http://schemas.microsoft.com/office/drawing/2014/main" id="{044138D5-8C30-EE65-1BDE-F74A513BD1B4}"/>
              </a:ext>
            </a:extLst>
          </p:cNvPr>
          <p:cNvSpPr/>
          <p:nvPr/>
        </p:nvSpPr>
        <p:spPr>
          <a:xfrm>
            <a:off x="1088886" y="4561583"/>
            <a:ext cx="12452628" cy="331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Exhaustive search through parameter spaces for tree depth, regularization strength, and split criteria.</a:t>
            </a:r>
            <a:endParaRPr lang="en-US" sz="1600" dirty="0"/>
          </a:p>
        </p:txBody>
      </p:sp>
      <p:pic>
        <p:nvPicPr>
          <p:cNvPr id="7" name="Image 2" descr="preencoded.png">
            <a:extLst>
              <a:ext uri="{FF2B5EF4-FFF2-40B4-BE49-F238E27FC236}">
                <a16:creationId xmlns:a16="http://schemas.microsoft.com/office/drawing/2014/main" id="{62305499-D12A-1A1D-D262-5E26B67FD3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7322" y="5476875"/>
            <a:ext cx="518517" cy="518517"/>
          </a:xfrm>
          <a:prstGeom prst="rect">
            <a:avLst/>
          </a:prstGeom>
        </p:spPr>
      </p:pic>
      <p:sp>
        <p:nvSpPr>
          <p:cNvPr id="8" name="Text 3">
            <a:extLst>
              <a:ext uri="{FF2B5EF4-FFF2-40B4-BE49-F238E27FC236}">
                <a16:creationId xmlns:a16="http://schemas.microsoft.com/office/drawing/2014/main" id="{16F9ACD4-AD11-D415-6FAC-FB870000F8F8}"/>
              </a:ext>
            </a:extLst>
          </p:cNvPr>
          <p:cNvSpPr/>
          <p:nvPr/>
        </p:nvSpPr>
        <p:spPr>
          <a:xfrm>
            <a:off x="1099006" y="5455981"/>
            <a:ext cx="2592824" cy="324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Randomized Search</a:t>
            </a:r>
            <a:endParaRPr lang="en-US" sz="2000" dirty="0"/>
          </a:p>
        </p:txBody>
      </p:sp>
      <p:sp>
        <p:nvSpPr>
          <p:cNvPr id="9" name="Text 4">
            <a:extLst>
              <a:ext uri="{FF2B5EF4-FFF2-40B4-BE49-F238E27FC236}">
                <a16:creationId xmlns:a16="http://schemas.microsoft.com/office/drawing/2014/main" id="{2983E830-0DC0-9D3C-3D56-6CF49E59657D}"/>
              </a:ext>
            </a:extLst>
          </p:cNvPr>
          <p:cNvSpPr/>
          <p:nvPr/>
        </p:nvSpPr>
        <p:spPr>
          <a:xfrm>
            <a:off x="1088886" y="5780157"/>
            <a:ext cx="12452628" cy="331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Efficient sampling of parameter combinations for learning rates and ensemble configurations.</a:t>
            </a:r>
            <a:endParaRPr lang="en-US" sz="1600" dirty="0"/>
          </a:p>
        </p:txBody>
      </p:sp>
      <p:pic>
        <p:nvPicPr>
          <p:cNvPr id="10" name="Image 3" descr="preencoded.png">
            <a:extLst>
              <a:ext uri="{FF2B5EF4-FFF2-40B4-BE49-F238E27FC236}">
                <a16:creationId xmlns:a16="http://schemas.microsoft.com/office/drawing/2014/main" id="{EFE5CC93-9CE8-4587-9977-9960A5D1BF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7322" y="6552783"/>
            <a:ext cx="518517" cy="518517"/>
          </a:xfrm>
          <a:prstGeom prst="rect">
            <a:avLst/>
          </a:prstGeom>
        </p:spPr>
      </p:pic>
      <p:sp>
        <p:nvSpPr>
          <p:cNvPr id="11" name="Text 5">
            <a:extLst>
              <a:ext uri="{FF2B5EF4-FFF2-40B4-BE49-F238E27FC236}">
                <a16:creationId xmlns:a16="http://schemas.microsoft.com/office/drawing/2014/main" id="{E46DBC11-7211-65A6-CC87-058346473CCD}"/>
              </a:ext>
            </a:extLst>
          </p:cNvPr>
          <p:cNvSpPr/>
          <p:nvPr/>
        </p:nvSpPr>
        <p:spPr>
          <a:xfrm>
            <a:off x="1088886" y="6552783"/>
            <a:ext cx="2892028" cy="324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Class Weight Balancing</a:t>
            </a:r>
            <a:endParaRPr lang="en-US" sz="2000" dirty="0"/>
          </a:p>
        </p:txBody>
      </p:sp>
      <p:sp>
        <p:nvSpPr>
          <p:cNvPr id="12" name="Text 6">
            <a:extLst>
              <a:ext uri="{FF2B5EF4-FFF2-40B4-BE49-F238E27FC236}">
                <a16:creationId xmlns:a16="http://schemas.microsoft.com/office/drawing/2014/main" id="{FD56938E-FCD1-4C63-D660-E5795583244C}"/>
              </a:ext>
            </a:extLst>
          </p:cNvPr>
          <p:cNvSpPr/>
          <p:nvPr/>
        </p:nvSpPr>
        <p:spPr>
          <a:xfrm>
            <a:off x="1072261" y="6816189"/>
            <a:ext cx="12452628" cy="331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Adjusted weights inverse to class frequencies to address severe imbalance.</a:t>
            </a:r>
            <a:endParaRPr lang="en-US" sz="16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2616E6E-D8D5-2903-87B7-DDDADA4985E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94627" y="5804664"/>
            <a:ext cx="4735773" cy="23481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C3A03E9-8764-A34E-9EB5-D058E8CB999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5659" y="7412256"/>
            <a:ext cx="650180" cy="650180"/>
          </a:xfrm>
          <a:prstGeom prst="rect">
            <a:avLst/>
          </a:prstGeom>
        </p:spPr>
      </p:pic>
      <p:sp>
        <p:nvSpPr>
          <p:cNvPr id="15" name="Text 5">
            <a:extLst>
              <a:ext uri="{FF2B5EF4-FFF2-40B4-BE49-F238E27FC236}">
                <a16:creationId xmlns:a16="http://schemas.microsoft.com/office/drawing/2014/main" id="{D951B338-C12E-BBBB-A1B5-FD2B98C694F2}"/>
              </a:ext>
            </a:extLst>
          </p:cNvPr>
          <p:cNvSpPr/>
          <p:nvPr/>
        </p:nvSpPr>
        <p:spPr>
          <a:xfrm>
            <a:off x="1088886" y="7413258"/>
            <a:ext cx="2892028" cy="324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 err="1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BayesSearchCV</a:t>
            </a:r>
            <a:endParaRPr lang="en-US" sz="2000" dirty="0"/>
          </a:p>
        </p:txBody>
      </p:sp>
      <p:sp>
        <p:nvSpPr>
          <p:cNvPr id="16" name="Text 6">
            <a:extLst>
              <a:ext uri="{FF2B5EF4-FFF2-40B4-BE49-F238E27FC236}">
                <a16:creationId xmlns:a16="http://schemas.microsoft.com/office/drawing/2014/main" id="{483DD6B9-D1DA-F677-10AA-14FE9C6BB583}"/>
              </a:ext>
            </a:extLst>
          </p:cNvPr>
          <p:cNvSpPr/>
          <p:nvPr/>
        </p:nvSpPr>
        <p:spPr>
          <a:xfrm>
            <a:off x="1088886" y="7761853"/>
            <a:ext cx="12452628" cy="331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 err="1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Optimimizes</a:t>
            </a:r>
            <a:r>
              <a:rPr lang="en-US" sz="16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hyerparamaters by learning  from past results to guide future searches..</a:t>
            </a:r>
            <a:endParaRPr lang="en-US" sz="1600" dirty="0"/>
          </a:p>
          <a:p>
            <a:r>
              <a:rPr lang="en-US" sz="1600" dirty="0"/>
              <a:t>4o</a:t>
            </a:r>
          </a:p>
          <a:p>
            <a:pPr marL="0" indent="0" algn="l">
              <a:lnSpc>
                <a:spcPts val="2600"/>
              </a:lnSpc>
              <a:buNone/>
            </a:pPr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13745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057CE5-971E-C5E3-BE15-ABD57C3F81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84FC2557-3BA7-0E79-74FE-348A85F8BA5E}"/>
              </a:ext>
            </a:extLst>
          </p:cNvPr>
          <p:cNvSpPr/>
          <p:nvPr/>
        </p:nvSpPr>
        <p:spPr>
          <a:xfrm>
            <a:off x="830015" y="112733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/>
                <a:ea typeface="Roboto Slab"/>
                <a:cs typeface="Roboto Slab"/>
              </a:rPr>
              <a:t>Models</a:t>
            </a:r>
            <a:endParaRPr lang="en-US" dirty="0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B8ED98AE-74FD-F141-EB37-B0180F59997A}"/>
              </a:ext>
            </a:extLst>
          </p:cNvPr>
          <p:cNvSpPr/>
          <p:nvPr/>
        </p:nvSpPr>
        <p:spPr>
          <a:xfrm>
            <a:off x="793730" y="1481720"/>
            <a:ext cx="432486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endParaRPr lang="en-US" sz="2200">
              <a:solidFill>
                <a:srgbClr val="76B9FF"/>
              </a:solidFill>
              <a:latin typeface="Roboto Slab"/>
              <a:ea typeface="Roboto Slab"/>
              <a:cs typeface="Roboto Slab"/>
            </a:endParaRPr>
          </a:p>
        </p:txBody>
      </p:sp>
      <p:sp>
        <p:nvSpPr>
          <p:cNvPr id="5" name="Text 3">
            <a:extLst>
              <a:ext uri="{FF2B5EF4-FFF2-40B4-BE49-F238E27FC236}">
                <a16:creationId xmlns:a16="http://schemas.microsoft.com/office/drawing/2014/main" id="{6A23A2AA-7F6E-894D-F1CF-D0C7E11C0CD6}"/>
              </a:ext>
            </a:extLst>
          </p:cNvPr>
          <p:cNvSpPr/>
          <p:nvPr/>
        </p:nvSpPr>
        <p:spPr>
          <a:xfrm>
            <a:off x="830015" y="1844599"/>
            <a:ext cx="6208424" cy="34430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2850"/>
              </a:lnSpc>
              <a:buSzPct val="100000"/>
            </a:pPr>
            <a:endParaRPr lang="en-US" sz="1750" dirty="0">
              <a:solidFill>
                <a:schemeClr val="bg1"/>
              </a:solidFill>
              <a:latin typeface="Roboto" pitchFamily="34" charset="0"/>
              <a:ea typeface="Roboto" pitchFamily="34" charset="-122"/>
              <a:cs typeface="Roboto" pitchFamily="34" charset="-120"/>
            </a:endParaRPr>
          </a:p>
          <a:p>
            <a:pPr algn="l">
              <a:lnSpc>
                <a:spcPts val="2850"/>
              </a:lnSpc>
            </a:pPr>
            <a:endParaRPr lang="en-US" sz="1750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IN" sz="2800" dirty="0">
                <a:solidFill>
                  <a:schemeClr val="bg1"/>
                </a:solidFill>
                <a:ea typeface="+mn-lt"/>
                <a:cs typeface="+mn-lt"/>
              </a:rPr>
              <a:t>Logistic  Regression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IN" sz="2800" dirty="0">
                <a:solidFill>
                  <a:schemeClr val="bg1"/>
                </a:solidFill>
                <a:ea typeface="+mn-lt"/>
                <a:cs typeface="+mn-lt"/>
              </a:rPr>
              <a:t>Random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IN" sz="2800" dirty="0">
                <a:solidFill>
                  <a:schemeClr val="bg1"/>
                </a:solidFill>
                <a:ea typeface="+mn-lt"/>
                <a:cs typeface="+mn-lt"/>
              </a:rPr>
              <a:t>XG boost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LightGBM </a:t>
            </a:r>
            <a:endParaRPr lang="en-IN" sz="2800" dirty="0">
              <a:solidFill>
                <a:schemeClr val="bg1"/>
              </a:solidFill>
              <a:ea typeface="+mn-lt"/>
              <a:cs typeface="+mn-lt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IN" sz="2800" dirty="0">
                <a:solidFill>
                  <a:schemeClr val="bg1"/>
                </a:solidFill>
                <a:ea typeface="+mn-lt"/>
                <a:cs typeface="+mn-lt"/>
              </a:rPr>
              <a:t>Decision Tree</a:t>
            </a:r>
            <a:endParaRPr lang="en-US" sz="28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endParaRPr lang="en-IN" sz="1750" dirty="0">
              <a:solidFill>
                <a:schemeClr val="bg1"/>
              </a:solidFill>
              <a:latin typeface="Roboto"/>
              <a:ea typeface="Roboto"/>
              <a:cs typeface="Roboto"/>
            </a:endParaRPr>
          </a:p>
          <a:p>
            <a:pPr algn="l">
              <a:lnSpc>
                <a:spcPts val="2850"/>
              </a:lnSpc>
              <a:buSzPct val="100000"/>
            </a:pPr>
            <a:endParaRPr lang="en-US" sz="175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87422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102468E-5CFC-DB94-F977-61A958249A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2" name="Slide Background">
            <a:extLst>
              <a:ext uri="{FF2B5EF4-FFF2-40B4-BE49-F238E27FC236}">
                <a16:creationId xmlns:a16="http://schemas.microsoft.com/office/drawing/2014/main" id="{BCF92F73-95F2-405A-B97D-D85BFA2A1A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4630398" cy="8229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64" name="Rectangle 63">
            <a:extLst>
              <a:ext uri="{FF2B5EF4-FFF2-40B4-BE49-F238E27FC236}">
                <a16:creationId xmlns:a16="http://schemas.microsoft.com/office/drawing/2014/main" id="{E18AC0D4-F32D-4067-9F63-E553F4AFF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4630399" cy="4118318"/>
          </a:xfrm>
          <a:prstGeom prst="rect">
            <a:avLst/>
          </a:prstGeom>
          <a:ln>
            <a:noFill/>
          </a:ln>
          <a:effectLst>
            <a:outerShdw blurRad="596900" dist="330200" dir="7140000" sx="87000" sy="87000" algn="t" rotWithShape="0">
              <a:srgbClr val="000000">
                <a:alpha val="2666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0">
            <a:extLst>
              <a:ext uri="{FF2B5EF4-FFF2-40B4-BE49-F238E27FC236}">
                <a16:creationId xmlns:a16="http://schemas.microsoft.com/office/drawing/2014/main" id="{D05C74F6-3635-6811-97DC-598339424C2D}"/>
              </a:ext>
            </a:extLst>
          </p:cNvPr>
          <p:cNvSpPr/>
          <p:nvPr/>
        </p:nvSpPr>
        <p:spPr>
          <a:xfrm>
            <a:off x="0" y="555913"/>
            <a:ext cx="5717332" cy="24439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4450" dirty="0">
                <a:solidFill>
                  <a:srgbClr val="76B9FF"/>
                </a:solidFill>
                <a:latin typeface="Roboto Slab"/>
                <a:ea typeface="Roboto Slab"/>
                <a:cs typeface="Roboto Slab"/>
              </a:rPr>
              <a:t>Logistic</a:t>
            </a:r>
            <a:r>
              <a:rPr lang="en-US" sz="4800" kern="1200" dirty="0">
                <a:latin typeface="+mj-lt"/>
                <a:ea typeface="+mj-ea"/>
                <a:cs typeface="+mj-cs"/>
              </a:rPr>
              <a:t> </a:t>
            </a:r>
            <a:r>
              <a:rPr lang="en-US" sz="4450" dirty="0">
                <a:solidFill>
                  <a:srgbClr val="76B9FF"/>
                </a:solidFill>
                <a:latin typeface="Roboto Slab"/>
                <a:ea typeface="Roboto Slab"/>
                <a:cs typeface="Roboto Slab"/>
              </a:rPr>
              <a:t>Regression</a:t>
            </a:r>
          </a:p>
          <a:p>
            <a:pPr>
              <a:lnSpc>
                <a:spcPct val="90000"/>
              </a:lnSpc>
              <a:spcBef>
                <a:spcPct val="0"/>
              </a:spcBef>
            </a:pPr>
            <a:endParaRPr lang="en-US" sz="4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 useBgFill="1">
        <p:nvSpPr>
          <p:cNvPr id="66" name="Rectangle 65">
            <a:extLst>
              <a:ext uri="{FF2B5EF4-FFF2-40B4-BE49-F238E27FC236}">
                <a16:creationId xmlns:a16="http://schemas.microsoft.com/office/drawing/2014/main" id="{6232B9A1-CC28-AC65-104D-DD87F51519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92241" y="0"/>
            <a:ext cx="8138159" cy="8229598"/>
          </a:xfrm>
          <a:prstGeom prst="rect">
            <a:avLst/>
          </a:prstGeom>
          <a:ln>
            <a:noFill/>
          </a:ln>
          <a:effectLst>
            <a:outerShdw blurRad="635000" dist="254000" dir="7260000" sx="90000" sy="90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3D4375-5B39-C05E-2936-AC73A69B98E3}"/>
              </a:ext>
            </a:extLst>
          </p:cNvPr>
          <p:cNvSpPr txBox="1"/>
          <p:nvPr/>
        </p:nvSpPr>
        <p:spPr>
          <a:xfrm>
            <a:off x="7246521" y="309651"/>
            <a:ext cx="6362844" cy="2283921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/>
              <a:t>• A statistical model that predicts the probability of a binary outcome using a logistic function.</a:t>
            </a:r>
            <a:br>
              <a:rPr lang="en-US" sz="2400" dirty="0"/>
            </a:br>
            <a:r>
              <a:rPr lang="en-US" sz="2400" dirty="0"/>
              <a:t>• Ideal for quick, interpretable baseline models in stroke prediction tasks.</a:t>
            </a:r>
          </a:p>
        </p:txBody>
      </p:sp>
      <p:pic>
        <p:nvPicPr>
          <p:cNvPr id="2" name="Picture 1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5A2E1822-6E11-5922-272D-A9984C5164C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731" b="-1"/>
          <a:stretch/>
        </p:blipFill>
        <p:spPr>
          <a:xfrm>
            <a:off x="20" y="2315296"/>
            <a:ext cx="6492220" cy="591430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0C9B3A0-1826-1F37-EF5E-D3830EE2EFA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4450" r="-2" b="-2"/>
          <a:stretch/>
        </p:blipFill>
        <p:spPr>
          <a:xfrm>
            <a:off x="6492242" y="2333052"/>
            <a:ext cx="8138155" cy="5896548"/>
          </a:xfrm>
          <a:prstGeom prst="rect">
            <a:avLst/>
          </a:prstGeom>
          <a:effectLst>
            <a:outerShdw blurRad="228600" dist="63500" dir="10800000" sx="98000" sy="98000" algn="r" rotWithShape="0">
              <a:prstClr val="black">
                <a:alpha val="38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384465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EC0DDA1-ED4E-B541-827E-29EB3AD446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9CB95732-565A-4D2C-A3AB-CC460C0D38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30400" cy="82296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7F1AF47-AE98-4034-BD91-1976FA4D9C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701047" y="1701046"/>
            <a:ext cx="8250982" cy="4848893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8EC0EE2B-2029-48DD-893D-F528E651B0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48640" y="10178"/>
            <a:ext cx="4281931" cy="8229600"/>
          </a:xfrm>
          <a:prstGeom prst="rect">
            <a:avLst/>
          </a:prstGeom>
          <a:gradFill>
            <a:gsLst>
              <a:gs pos="0">
                <a:schemeClr val="accent1">
                  <a:alpha val="32000"/>
                </a:schemeClr>
              </a:gs>
              <a:gs pos="70000">
                <a:srgbClr val="000000">
                  <a:alpha val="0"/>
                </a:srgb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45AE1D08-1ED1-4F59-B42F-4D8EA33DC8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896826" y="1441574"/>
            <a:ext cx="5769962" cy="4906399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9A79B912-88EA-4640-BDEB-51B3B11A0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91478" y="3191285"/>
            <a:ext cx="5226713" cy="4848890"/>
          </a:xfrm>
          <a:prstGeom prst="rect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0">
            <a:extLst>
              <a:ext uri="{FF2B5EF4-FFF2-40B4-BE49-F238E27FC236}">
                <a16:creationId xmlns:a16="http://schemas.microsoft.com/office/drawing/2014/main" id="{2B355294-4778-F1BE-6C2A-9A3CA5A6A3CC}"/>
              </a:ext>
            </a:extLst>
          </p:cNvPr>
          <p:cNvSpPr/>
          <p:nvPr/>
        </p:nvSpPr>
        <p:spPr>
          <a:xfrm>
            <a:off x="794616" y="3434965"/>
            <a:ext cx="3650163" cy="348936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4450" dirty="0">
                <a:solidFill>
                  <a:srgbClr val="76B9FF"/>
                </a:solidFill>
                <a:latin typeface="Roboto Slab"/>
                <a:ea typeface="Roboto Slab"/>
                <a:cs typeface="Roboto Slab"/>
              </a:rPr>
              <a:t>Logistic Regression</a:t>
            </a:r>
          </a:p>
          <a:p>
            <a:pPr>
              <a:lnSpc>
                <a:spcPct val="90000"/>
              </a:lnSpc>
              <a:spcBef>
                <a:spcPct val="0"/>
              </a:spcBef>
            </a:pPr>
            <a:endParaRPr lang="en-US" sz="48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8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</a:pPr>
            <a:endParaRPr lang="en-US" sz="48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  <a:p>
            <a:pPr marL="0" indent="0">
              <a:lnSpc>
                <a:spcPct val="90000"/>
              </a:lnSpc>
              <a:spcBef>
                <a:spcPct val="0"/>
              </a:spcBef>
            </a:pPr>
            <a:endParaRPr lang="en-US" sz="48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Picture 6" descr="A graph with blue and orange lines&#10;&#10;AI-generated content may be incorrect.">
            <a:extLst>
              <a:ext uri="{FF2B5EF4-FFF2-40B4-BE49-F238E27FC236}">
                <a16:creationId xmlns:a16="http://schemas.microsoft.com/office/drawing/2014/main" id="{5F430D76-5E90-D839-EE6F-A15B0ECAEF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1248" y="637831"/>
            <a:ext cx="4065093" cy="317077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DAB1841-81C7-BE86-B749-A23D85E006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52716" y="659212"/>
            <a:ext cx="4103439" cy="314938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3CFAAFA-6FCC-C7E0-9C71-9D94C629DF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05603" y="4114800"/>
            <a:ext cx="5566197" cy="3464958"/>
          </a:xfrm>
          <a:prstGeom prst="rect">
            <a:avLst/>
          </a:prstGeom>
        </p:spPr>
      </p:pic>
      <p:sp>
        <p:nvSpPr>
          <p:cNvPr id="13" name="Rectangle 1">
            <a:extLst>
              <a:ext uri="{FF2B5EF4-FFF2-40B4-BE49-F238E27FC236}">
                <a16:creationId xmlns:a16="http://schemas.microsoft.com/office/drawing/2014/main" id="{B0F1503D-2A75-800A-8823-F499997E2B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1935" y="2225860"/>
            <a:ext cx="13258334" cy="361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750" b="1" i="0" u="none" strike="noStrike" cap="none" normalizeH="0" baseline="0">
              <a:ln>
                <a:noFill/>
              </a:ln>
              <a:solidFill>
                <a:schemeClr val="accent5">
                  <a:lumMod val="20000"/>
                  <a:lumOff val="80000"/>
                </a:schemeClr>
              </a:solidFill>
              <a:effectLst/>
              <a:latin typeface="Calibri"/>
              <a:ea typeface="Calibri"/>
              <a:cs typeface="Calibri"/>
            </a:endParaRPr>
          </a:p>
        </p:txBody>
      </p:sp>
      <p:sp>
        <p:nvSpPr>
          <p:cNvPr id="15" name="Rectangle 3">
            <a:extLst>
              <a:ext uri="{FF2B5EF4-FFF2-40B4-BE49-F238E27FC236}">
                <a16:creationId xmlns:a16="http://schemas.microsoft.com/office/drawing/2014/main" id="{02A2D4EB-9BA1-5E06-4D01-936E94A27D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53135" y="4258176"/>
            <a:ext cx="720587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2000" b="1" i="0" u="none" strike="noStrike" cap="none" normalizeH="0" baseline="0">
              <a:ln>
                <a:noFill/>
              </a:ln>
              <a:solidFill>
                <a:srgbClr val="DEEBF7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7" name="Rectangle 5">
            <a:extLst>
              <a:ext uri="{FF2B5EF4-FFF2-40B4-BE49-F238E27FC236}">
                <a16:creationId xmlns:a16="http://schemas.microsoft.com/office/drawing/2014/main" id="{86413F82-D82D-324A-CEAE-ED0BB0AD5B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53137" y="5307105"/>
            <a:ext cx="720587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2000" b="1" i="0" u="none" strike="noStrike" cap="none" normalizeH="0" baseline="0">
              <a:ln>
                <a:noFill/>
              </a:ln>
              <a:solidFill>
                <a:schemeClr val="accent5">
                  <a:lumMod val="20000"/>
                  <a:lumOff val="80000"/>
                </a:schemeClr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90906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734C4A7-3317-F10C-5F23-D474D7B5B0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2" name="Slide Background">
            <a:extLst>
              <a:ext uri="{FF2B5EF4-FFF2-40B4-BE49-F238E27FC236}">
                <a16:creationId xmlns:a16="http://schemas.microsoft.com/office/drawing/2014/main" id="{32F873FE-164E-AEB6-F1A6-09916D05F3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4630398" cy="8229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64" name="Rectangle 63">
            <a:extLst>
              <a:ext uri="{FF2B5EF4-FFF2-40B4-BE49-F238E27FC236}">
                <a16:creationId xmlns:a16="http://schemas.microsoft.com/office/drawing/2014/main" id="{C9A9C11E-C93D-AC46-4744-D5085A70F5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4630399" cy="4118318"/>
          </a:xfrm>
          <a:prstGeom prst="rect">
            <a:avLst/>
          </a:prstGeom>
          <a:ln>
            <a:noFill/>
          </a:ln>
          <a:effectLst>
            <a:outerShdw blurRad="596900" dist="330200" dir="7140000" sx="87000" sy="87000" algn="t" rotWithShape="0">
              <a:srgbClr val="000000">
                <a:alpha val="2666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0">
            <a:extLst>
              <a:ext uri="{FF2B5EF4-FFF2-40B4-BE49-F238E27FC236}">
                <a16:creationId xmlns:a16="http://schemas.microsoft.com/office/drawing/2014/main" id="{5B3CF99C-2065-D9BD-7085-8CA59A65FF64}"/>
              </a:ext>
            </a:extLst>
          </p:cNvPr>
          <p:cNvSpPr/>
          <p:nvPr/>
        </p:nvSpPr>
        <p:spPr>
          <a:xfrm>
            <a:off x="1137" y="587539"/>
            <a:ext cx="5736823" cy="2293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4450" dirty="0">
                <a:solidFill>
                  <a:srgbClr val="76B9FF"/>
                </a:solidFill>
                <a:latin typeface="Roboto Slab"/>
                <a:ea typeface="Roboto Slab"/>
                <a:cs typeface="Roboto Slab"/>
              </a:rPr>
              <a:t>   Random Forest</a:t>
            </a:r>
          </a:p>
          <a:p>
            <a:pPr>
              <a:lnSpc>
                <a:spcPct val="90000"/>
              </a:lnSpc>
              <a:spcBef>
                <a:spcPct val="0"/>
              </a:spcBef>
            </a:pPr>
            <a:endParaRPr lang="en-US" sz="4800" dirty="0">
              <a:solidFill>
                <a:srgbClr val="000000"/>
              </a:solidFill>
              <a:latin typeface="Calibri Light"/>
              <a:ea typeface="Calibri Light"/>
              <a:cs typeface="Calibri Light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800" dirty="0">
              <a:solidFill>
                <a:srgbClr val="000000"/>
              </a:solidFill>
              <a:latin typeface="Calibri Light"/>
              <a:ea typeface="Calibri Light"/>
              <a:cs typeface="Calibri Light"/>
            </a:endParaRPr>
          </a:p>
          <a:p>
            <a:endParaRPr lang="en-US" sz="4500" dirty="0">
              <a:solidFill>
                <a:srgbClr val="76B9FF"/>
              </a:solidFill>
              <a:ea typeface="Calibri"/>
              <a:cs typeface="Calibri"/>
            </a:endParaRPr>
          </a:p>
          <a:p>
            <a:pPr>
              <a:lnSpc>
                <a:spcPct val="90000"/>
              </a:lnSpc>
              <a:spcBef>
                <a:spcPct val="0"/>
              </a:spcBef>
            </a:pPr>
            <a:endParaRPr lang="en-US" sz="4800" kern="1200" dirty="0">
              <a:latin typeface="+mj-lt"/>
              <a:ea typeface="Calibri Light"/>
              <a:cs typeface="Calibri Light"/>
            </a:endParaRPr>
          </a:p>
        </p:txBody>
      </p:sp>
      <p:sp useBgFill="1">
        <p:nvSpPr>
          <p:cNvPr id="66" name="Rectangle 65">
            <a:extLst>
              <a:ext uri="{FF2B5EF4-FFF2-40B4-BE49-F238E27FC236}">
                <a16:creationId xmlns:a16="http://schemas.microsoft.com/office/drawing/2014/main" id="{5638E55D-AEEE-BB5A-06BD-48BA0E1F9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92241" y="0"/>
            <a:ext cx="8138159" cy="8229598"/>
          </a:xfrm>
          <a:prstGeom prst="rect">
            <a:avLst/>
          </a:prstGeom>
          <a:ln>
            <a:noFill/>
          </a:ln>
          <a:effectLst>
            <a:outerShdw blurRad="635000" dist="254000" dir="7260000" sx="90000" sy="90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48FFAA-0EB5-7E78-A8CA-D0704383413D}"/>
              </a:ext>
            </a:extLst>
          </p:cNvPr>
          <p:cNvSpPr txBox="1"/>
          <p:nvPr/>
        </p:nvSpPr>
        <p:spPr>
          <a:xfrm>
            <a:off x="7072313" y="542407"/>
            <a:ext cx="6605731" cy="4015306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Ensemble of Decision Trees</a:t>
            </a:r>
            <a:r>
              <a:rPr lang="en-US" dirty="0"/>
              <a:t>: Improves prediction accuracy and robustness by combining multiple decision trees.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Reduces Overfitting</a:t>
            </a:r>
            <a:r>
              <a:rPr lang="en-US" dirty="0"/>
              <a:t>: Generalizes well on unseen health data, making it reliable for medical predictions.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Provides Feature Importance</a:t>
            </a:r>
            <a:r>
              <a:rPr lang="en-US" dirty="0"/>
              <a:t>: Helps identify the most critical health factors contributing to stroke risk.</a:t>
            </a:r>
          </a:p>
          <a:p>
            <a:endParaRPr lang="en-US" dirty="0">
              <a:latin typeface="Roboto"/>
              <a:ea typeface="Roboto"/>
              <a:cs typeface="Roboto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22C0033-F362-0A6A-66DB-FF5CBDE346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10" y="930833"/>
            <a:ext cx="6972300" cy="335874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876805E-BDBE-902F-EF2E-A9F408557F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883" y="4289582"/>
            <a:ext cx="5491042" cy="394001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0B3908C-81DC-E80E-1BFC-647708F464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9657" y="4214292"/>
            <a:ext cx="5491042" cy="4015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3657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0B6AF6-F605-8A1C-ED0A-0DE7B39EAD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9D640418-D1DC-E659-C35C-8B4FFC4EF95D}"/>
              </a:ext>
            </a:extLst>
          </p:cNvPr>
          <p:cNvSpPr/>
          <p:nvPr/>
        </p:nvSpPr>
        <p:spPr>
          <a:xfrm>
            <a:off x="624793" y="810465"/>
            <a:ext cx="11098932" cy="4983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3600" dirty="0">
                <a:solidFill>
                  <a:srgbClr val="76B9FF"/>
                </a:solidFill>
                <a:latin typeface="Roboto Slab"/>
                <a:ea typeface="Roboto Slab"/>
                <a:cs typeface="Roboto Slab"/>
              </a:rPr>
              <a:t>Random Forest</a:t>
            </a:r>
          </a:p>
        </p:txBody>
      </p:sp>
      <p:sp>
        <p:nvSpPr>
          <p:cNvPr id="13" name="Rectangle 1">
            <a:extLst>
              <a:ext uri="{FF2B5EF4-FFF2-40B4-BE49-F238E27FC236}">
                <a16:creationId xmlns:a16="http://schemas.microsoft.com/office/drawing/2014/main" id="{E36B58F4-ED21-187F-4981-DFF61491FC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1935" y="2225860"/>
            <a:ext cx="13258334" cy="361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750" b="1" i="0" u="none" strike="noStrike" cap="none" normalizeH="0" baseline="0">
              <a:ln>
                <a:noFill/>
              </a:ln>
              <a:solidFill>
                <a:schemeClr val="accent5">
                  <a:lumMod val="20000"/>
                  <a:lumOff val="80000"/>
                </a:schemeClr>
              </a:solidFill>
              <a:effectLst/>
              <a:latin typeface="Calibri"/>
              <a:ea typeface="Calibri"/>
              <a:cs typeface="Calibri"/>
            </a:endParaRPr>
          </a:p>
        </p:txBody>
      </p:sp>
      <p:sp>
        <p:nvSpPr>
          <p:cNvPr id="15" name="Rectangle 3">
            <a:extLst>
              <a:ext uri="{FF2B5EF4-FFF2-40B4-BE49-F238E27FC236}">
                <a16:creationId xmlns:a16="http://schemas.microsoft.com/office/drawing/2014/main" id="{DBFA5062-20BE-A84F-2434-8F94377F73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53135" y="4258176"/>
            <a:ext cx="720587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2000" b="1" i="0" u="none" strike="noStrike" cap="none" normalizeH="0" baseline="0">
              <a:ln>
                <a:noFill/>
              </a:ln>
              <a:solidFill>
                <a:srgbClr val="DEEBF7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7" name="Rectangle 5">
            <a:extLst>
              <a:ext uri="{FF2B5EF4-FFF2-40B4-BE49-F238E27FC236}">
                <a16:creationId xmlns:a16="http://schemas.microsoft.com/office/drawing/2014/main" id="{53330158-6BC8-04AA-7924-E5A33AA062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53137" y="5307105"/>
            <a:ext cx="720587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2000" b="1" i="0" u="none" strike="noStrike" cap="none" normalizeH="0" baseline="0">
              <a:ln>
                <a:noFill/>
              </a:ln>
              <a:solidFill>
                <a:schemeClr val="accent5">
                  <a:lumMod val="20000"/>
                  <a:lumOff val="80000"/>
                </a:schemeClr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C230C7-A034-BCF8-976D-5BDCCE9E76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793" y="1486296"/>
            <a:ext cx="10276570" cy="6343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0913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6DF0716-B021-C0C6-A709-8F70129706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1" name="Rectangle 80">
            <a:extLst>
              <a:ext uri="{FF2B5EF4-FFF2-40B4-BE49-F238E27FC236}">
                <a16:creationId xmlns:a16="http://schemas.microsoft.com/office/drawing/2014/main" id="{26FF42C2-EA15-4154-B242-E98E88CED9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30400" cy="8229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0" name="Rectangle 79">
            <a:extLst>
              <a:ext uri="{FF2B5EF4-FFF2-40B4-BE49-F238E27FC236}">
                <a16:creationId xmlns:a16="http://schemas.microsoft.com/office/drawing/2014/main" id="{D79DE9F7-28C4-4856-BA57-D696E124C1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1490" y="760342"/>
            <a:ext cx="5912895" cy="6595110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 0">
            <a:extLst>
              <a:ext uri="{FF2B5EF4-FFF2-40B4-BE49-F238E27FC236}">
                <a16:creationId xmlns:a16="http://schemas.microsoft.com/office/drawing/2014/main" id="{7F980315-DF57-7116-69B6-B74FFE1E979F}"/>
              </a:ext>
            </a:extLst>
          </p:cNvPr>
          <p:cNvSpPr/>
          <p:nvPr/>
        </p:nvSpPr>
        <p:spPr>
          <a:xfrm>
            <a:off x="450286" y="2617138"/>
            <a:ext cx="5995301" cy="36685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55000" lnSpcReduction="20000"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b="1" dirty="0"/>
              <a:t>Captures Non-Linear Relationships</a:t>
            </a:r>
            <a:r>
              <a:rPr lang="en-US" sz="3600" dirty="0"/>
              <a:t>: Effectively models complex interactions between health indicators (like age, BMI, and glucose) without requiring data transformation.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b="1" dirty="0"/>
              <a:t>Interpretable Results</a:t>
            </a:r>
            <a:r>
              <a:rPr lang="en-US" sz="3600" dirty="0"/>
              <a:t>: Provides clear decision rules, making it easy for healthcare professionals to understand how risk predictions are made.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b="1" dirty="0"/>
              <a:t>Handles Missing &amp; Categorical Data Well</a:t>
            </a:r>
            <a:r>
              <a:rPr lang="en-US" sz="3600" dirty="0"/>
              <a:t>: Robust to missing values and categorical variables, which are common in medical datasets.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3400" dirty="0">
              <a:latin typeface="+mj-lt"/>
              <a:ea typeface="+mj-ea"/>
              <a:cs typeface="+mj-cs"/>
            </a:endParaRP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E1F9ED9C-121B-44C6-A308-5824769C40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4680" y="1404518"/>
            <a:ext cx="153619" cy="8449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4A5F8185-F27B-4E99-A06C-007336FE3F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2950" y="2545689"/>
            <a:ext cx="4750380" cy="21946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08F4C5-C5BE-B849-B823-F40BFFC38D0B}"/>
              </a:ext>
            </a:extLst>
          </p:cNvPr>
          <p:cNvSpPr txBox="1"/>
          <p:nvPr/>
        </p:nvSpPr>
        <p:spPr>
          <a:xfrm>
            <a:off x="1032471" y="2830982"/>
            <a:ext cx="5329474" cy="411480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</a:pPr>
            <a:endParaRPr lang="en-US" sz="2200" dirty="0">
              <a:ea typeface="Calibri"/>
              <a:cs typeface="Calibri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/>
          </a:p>
        </p:txBody>
      </p:sp>
      <p:pic>
        <p:nvPicPr>
          <p:cNvPr id="6" name="Picture 5" descr="A computer screen shot of a program code&#10;&#10;AI-generated content may be incorrect.">
            <a:extLst>
              <a:ext uri="{FF2B5EF4-FFF2-40B4-BE49-F238E27FC236}">
                <a16:creationId xmlns:a16="http://schemas.microsoft.com/office/drawing/2014/main" id="{F256D522-D505-F5FB-465A-4176C3F9AB5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9593" b="-159"/>
          <a:stretch/>
        </p:blipFill>
        <p:spPr>
          <a:xfrm>
            <a:off x="7662998" y="283674"/>
            <a:ext cx="4367077" cy="338374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7E045F5-E0BE-DBCB-41F6-DF51B79E4D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2998" y="3731427"/>
            <a:ext cx="5893288" cy="366857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117A424-7B68-B255-E0D8-940B24000719}"/>
              </a:ext>
            </a:extLst>
          </p:cNvPr>
          <p:cNvSpPr txBox="1"/>
          <p:nvPr/>
        </p:nvSpPr>
        <p:spPr>
          <a:xfrm>
            <a:off x="491489" y="1514848"/>
            <a:ext cx="662368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dirty="0">
                <a:solidFill>
                  <a:srgbClr val="76B9FF"/>
                </a:solidFill>
                <a:latin typeface="Roboto Slab"/>
                <a:ea typeface="Roboto Slab"/>
                <a:cs typeface="Roboto Slab"/>
              </a:rPr>
              <a:t>Decision Tree Classifier </a:t>
            </a:r>
          </a:p>
        </p:txBody>
      </p:sp>
    </p:spTree>
    <p:extLst>
      <p:ext uri="{BB962C8B-B14F-4D97-AF65-F5344CB8AC3E}">
        <p14:creationId xmlns:p14="http://schemas.microsoft.com/office/powerpoint/2010/main" val="5417390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001EB4-229F-F7C1-94EE-23E151C808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71884321-6B04-F200-F61B-FE6DA2AA23DC}"/>
              </a:ext>
            </a:extLst>
          </p:cNvPr>
          <p:cNvSpPr/>
          <p:nvPr/>
        </p:nvSpPr>
        <p:spPr>
          <a:xfrm>
            <a:off x="624793" y="810465"/>
            <a:ext cx="11098932" cy="4983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en-US" sz="4450" dirty="0">
                <a:solidFill>
                  <a:srgbClr val="76B9FF"/>
                </a:solidFill>
                <a:ea typeface="+mn-lt"/>
                <a:cs typeface="+mn-lt"/>
              </a:rPr>
              <a:t>Decision Tree Classifier</a:t>
            </a:r>
            <a:endParaRPr lang="en-US" dirty="0">
              <a:solidFill>
                <a:srgbClr val="000000"/>
              </a:solidFill>
              <a:ea typeface="+mn-lt"/>
              <a:cs typeface="+mn-lt"/>
            </a:endParaRPr>
          </a:p>
          <a:p>
            <a:endParaRPr lang="en-US" sz="3600" dirty="0">
              <a:solidFill>
                <a:srgbClr val="76B9FF"/>
              </a:solidFill>
              <a:ea typeface="Calibri"/>
              <a:cs typeface="Calibri"/>
            </a:endParaRPr>
          </a:p>
          <a:p>
            <a:pPr marL="0" indent="0" algn="l">
              <a:lnSpc>
                <a:spcPts val="5550"/>
              </a:lnSpc>
              <a:buNone/>
            </a:pPr>
            <a:endParaRPr lang="en-US" sz="4450" dirty="0">
              <a:solidFill>
                <a:srgbClr val="76B9FF"/>
              </a:solidFill>
              <a:latin typeface="Roboto Slab"/>
              <a:ea typeface="Roboto Slab"/>
              <a:cs typeface="Roboto Slab"/>
            </a:endParaRPr>
          </a:p>
        </p:txBody>
      </p:sp>
      <p:sp>
        <p:nvSpPr>
          <p:cNvPr id="13" name="Rectangle 1">
            <a:extLst>
              <a:ext uri="{FF2B5EF4-FFF2-40B4-BE49-F238E27FC236}">
                <a16:creationId xmlns:a16="http://schemas.microsoft.com/office/drawing/2014/main" id="{9B224896-4CD2-A205-856C-16AEE1F131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1935" y="2225860"/>
            <a:ext cx="13258334" cy="361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750" b="1" i="0" u="none" strike="noStrike" cap="none" normalizeH="0" baseline="0">
              <a:ln>
                <a:noFill/>
              </a:ln>
              <a:solidFill>
                <a:schemeClr val="accent5">
                  <a:lumMod val="20000"/>
                  <a:lumOff val="80000"/>
                </a:schemeClr>
              </a:solidFill>
              <a:effectLst/>
              <a:latin typeface="Calibri"/>
              <a:ea typeface="Calibri"/>
              <a:cs typeface="Calibri"/>
            </a:endParaRPr>
          </a:p>
        </p:txBody>
      </p:sp>
      <p:sp>
        <p:nvSpPr>
          <p:cNvPr id="15" name="Rectangle 3">
            <a:extLst>
              <a:ext uri="{FF2B5EF4-FFF2-40B4-BE49-F238E27FC236}">
                <a16:creationId xmlns:a16="http://schemas.microsoft.com/office/drawing/2014/main" id="{97883711-5B05-A691-E4E3-695AFA9A6A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53135" y="4258176"/>
            <a:ext cx="720587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2000" b="1" i="0" u="none" strike="noStrike" cap="none" normalizeH="0" baseline="0">
              <a:ln>
                <a:noFill/>
              </a:ln>
              <a:solidFill>
                <a:srgbClr val="DEEBF7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7" name="Rectangle 5">
            <a:extLst>
              <a:ext uri="{FF2B5EF4-FFF2-40B4-BE49-F238E27FC236}">
                <a16:creationId xmlns:a16="http://schemas.microsoft.com/office/drawing/2014/main" id="{B1BE2604-E4BB-80FF-F8DB-ABF0B9757F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53137" y="5307105"/>
            <a:ext cx="720587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2000" b="1" i="0" u="none" strike="noStrike" cap="none" normalizeH="0" baseline="0">
              <a:ln>
                <a:noFill/>
              </a:ln>
              <a:solidFill>
                <a:schemeClr val="accent5">
                  <a:lumMod val="20000"/>
                  <a:lumOff val="80000"/>
                </a:schemeClr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8" name="Picture 7" descr="A graph with green and orange lines&#10;&#10;AI-generated content may be incorrect.">
            <a:extLst>
              <a:ext uri="{FF2B5EF4-FFF2-40B4-BE49-F238E27FC236}">
                <a16:creationId xmlns:a16="http://schemas.microsoft.com/office/drawing/2014/main" id="{A9C55113-04DD-7E7B-94E6-AC9559E4D7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411" y="2405626"/>
            <a:ext cx="8143875" cy="5210175"/>
          </a:xfrm>
          <a:prstGeom prst="rect">
            <a:avLst/>
          </a:prstGeom>
        </p:spPr>
      </p:pic>
      <p:pic>
        <p:nvPicPr>
          <p:cNvPr id="4" name="Picture 3" descr="A graph with blue line and orange line&#10;&#10;AI-generated content may be incorrect.">
            <a:extLst>
              <a:ext uri="{FF2B5EF4-FFF2-40B4-BE49-F238E27FC236}">
                <a16:creationId xmlns:a16="http://schemas.microsoft.com/office/drawing/2014/main" id="{6CEA4C42-A57B-0609-B31F-CCBCD444A2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82788" y="341321"/>
            <a:ext cx="4399746" cy="3427884"/>
          </a:xfrm>
          <a:prstGeom prst="rect">
            <a:avLst/>
          </a:prstGeom>
        </p:spPr>
      </p:pic>
      <p:pic>
        <p:nvPicPr>
          <p:cNvPr id="2" name="Picture 1" descr="A graph with blue and orange lines&#10;&#10;AI-generated content may be incorrect.">
            <a:extLst>
              <a:ext uri="{FF2B5EF4-FFF2-40B4-BE49-F238E27FC236}">
                <a16:creationId xmlns:a16="http://schemas.microsoft.com/office/drawing/2014/main" id="{9189BFED-A416-88D5-C9FF-62A56A562C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79006" y="3989727"/>
            <a:ext cx="5051395" cy="4067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1358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78AD008-7C5D-AF94-EC1E-E62DB88C54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2" name="Slide Background">
            <a:extLst>
              <a:ext uri="{FF2B5EF4-FFF2-40B4-BE49-F238E27FC236}">
                <a16:creationId xmlns:a16="http://schemas.microsoft.com/office/drawing/2014/main" id="{ABAFA408-C10F-7059-B62D-1E6DE71E7C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4630398" cy="8229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64" name="Rectangle 63">
            <a:extLst>
              <a:ext uri="{FF2B5EF4-FFF2-40B4-BE49-F238E27FC236}">
                <a16:creationId xmlns:a16="http://schemas.microsoft.com/office/drawing/2014/main" id="{0AE0292B-B26C-FF55-98F0-80C00A2D0E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4630399" cy="4118318"/>
          </a:xfrm>
          <a:prstGeom prst="rect">
            <a:avLst/>
          </a:prstGeom>
          <a:ln>
            <a:noFill/>
          </a:ln>
          <a:effectLst>
            <a:outerShdw blurRad="596900" dist="330200" dir="7140000" sx="87000" sy="87000" algn="t" rotWithShape="0">
              <a:srgbClr val="000000">
                <a:alpha val="2666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0">
            <a:extLst>
              <a:ext uri="{FF2B5EF4-FFF2-40B4-BE49-F238E27FC236}">
                <a16:creationId xmlns:a16="http://schemas.microsoft.com/office/drawing/2014/main" id="{E96375C7-CA04-B483-C01E-4A1CE3319F23}"/>
              </a:ext>
            </a:extLst>
          </p:cNvPr>
          <p:cNvSpPr/>
          <p:nvPr/>
        </p:nvSpPr>
        <p:spPr>
          <a:xfrm>
            <a:off x="352816" y="1194670"/>
            <a:ext cx="5727946" cy="15473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47500" lnSpcReduction="20000"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endParaRPr lang="en-US" sz="4800" dirty="0">
              <a:solidFill>
                <a:srgbClr val="000000"/>
              </a:solidFill>
              <a:latin typeface="Calibri Light"/>
              <a:ea typeface="Calibri Light"/>
              <a:cs typeface="Calibri Light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800" dirty="0">
              <a:solidFill>
                <a:srgbClr val="76B9FF"/>
              </a:solidFill>
              <a:latin typeface="Roboto Slab"/>
              <a:ea typeface="Roboto Slab"/>
              <a:cs typeface="Roboto Slab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800" dirty="0">
              <a:solidFill>
                <a:srgbClr val="76B9FF"/>
              </a:solidFill>
              <a:latin typeface="Roboto Slab"/>
              <a:ea typeface="Roboto Slab"/>
              <a:cs typeface="Roboto Slab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8400" dirty="0">
                <a:solidFill>
                  <a:srgbClr val="76B9FF"/>
                </a:solidFill>
                <a:latin typeface="Roboto Slab"/>
                <a:ea typeface="Roboto Slab"/>
                <a:cs typeface="Roboto Slab"/>
              </a:rPr>
              <a:t>XGBoost Classifier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800" dirty="0">
              <a:solidFill>
                <a:srgbClr val="000000"/>
              </a:solidFill>
              <a:latin typeface="Calibri Light"/>
              <a:ea typeface="Calibri Light"/>
              <a:cs typeface="Calibri Light"/>
            </a:endParaRPr>
          </a:p>
          <a:p>
            <a:endParaRPr lang="en-US" sz="4500" dirty="0">
              <a:solidFill>
                <a:srgbClr val="76B9FF"/>
              </a:solidFill>
              <a:ea typeface="Calibri"/>
              <a:cs typeface="Calibri"/>
            </a:endParaRPr>
          </a:p>
          <a:p>
            <a:pPr>
              <a:lnSpc>
                <a:spcPct val="90000"/>
              </a:lnSpc>
              <a:spcBef>
                <a:spcPct val="0"/>
              </a:spcBef>
            </a:pPr>
            <a:endParaRPr lang="en-US" sz="4800" kern="1200" dirty="0">
              <a:latin typeface="+mj-lt"/>
              <a:ea typeface="Calibri Light"/>
              <a:cs typeface="Calibri Light"/>
            </a:endParaRPr>
          </a:p>
        </p:txBody>
      </p:sp>
      <p:sp useBgFill="1">
        <p:nvSpPr>
          <p:cNvPr id="66" name="Rectangle 65">
            <a:extLst>
              <a:ext uri="{FF2B5EF4-FFF2-40B4-BE49-F238E27FC236}">
                <a16:creationId xmlns:a16="http://schemas.microsoft.com/office/drawing/2014/main" id="{A17BB45B-5EF9-9EB8-3E63-83D9704547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92241" y="0"/>
            <a:ext cx="8138159" cy="8229598"/>
          </a:xfrm>
          <a:prstGeom prst="rect">
            <a:avLst/>
          </a:prstGeom>
          <a:ln>
            <a:noFill/>
          </a:ln>
          <a:effectLst>
            <a:outerShdw blurRad="635000" dist="254000" dir="7260000" sx="90000" sy="90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72161C-B58F-43D9-5CD7-696223553B58}"/>
              </a:ext>
            </a:extLst>
          </p:cNvPr>
          <p:cNvSpPr txBox="1"/>
          <p:nvPr/>
        </p:nvSpPr>
        <p:spPr>
          <a:xfrm>
            <a:off x="7315200" y="569040"/>
            <a:ext cx="6362844" cy="434586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High Accuracy &amp; Speed</a:t>
            </a:r>
            <a:r>
              <a:rPr lang="en-US" dirty="0"/>
              <a:t>: Efficiently handles large, imbalanced datasets and delivers top performance in terms of prediction accuracy.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Built-in Handling of Missing Data</a:t>
            </a:r>
            <a:r>
              <a:rPr lang="en-US" dirty="0"/>
              <a:t>: Automatically manages missing values, which is valuable when dealing with incomplete medical records.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Feature Importance Insights</a:t>
            </a:r>
            <a:r>
              <a:rPr lang="en-US" dirty="0"/>
              <a:t>: Highlights the most influential health factors (e.g., age, hypertension), aiding in clinical interpretation.</a:t>
            </a:r>
          </a:p>
          <a:p>
            <a:endParaRPr lang="en-US" dirty="0">
              <a:latin typeface="Calibri"/>
              <a:ea typeface="Calibri"/>
              <a:cs typeface="Calibri"/>
            </a:endParaRPr>
          </a:p>
        </p:txBody>
      </p:sp>
      <p:pic>
        <p:nvPicPr>
          <p:cNvPr id="4" name="Picture 3" descr="A computer screen shot of a program code&#10;&#10;AI-generated content may be incorrect.">
            <a:extLst>
              <a:ext uri="{FF2B5EF4-FFF2-40B4-BE49-F238E27FC236}">
                <a16:creationId xmlns:a16="http://schemas.microsoft.com/office/drawing/2014/main" id="{2F2B0F66-63F0-4A6F-240D-FC825C4C88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650" y="3031273"/>
            <a:ext cx="4864575" cy="4118318"/>
          </a:xfrm>
          <a:prstGeom prst="rect">
            <a:avLst/>
          </a:prstGeom>
        </p:spPr>
      </p:pic>
      <p:pic>
        <p:nvPicPr>
          <p:cNvPr id="10" name="Picture 9" descr="A graph with green and orange lines&#10;&#10;AI-generated content may be incorrect.">
            <a:extLst>
              <a:ext uri="{FF2B5EF4-FFF2-40B4-BE49-F238E27FC236}">
                <a16:creationId xmlns:a16="http://schemas.microsoft.com/office/drawing/2014/main" id="{79F30AC1-3671-0111-45A9-2F4FF540D3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4608" y="4189980"/>
            <a:ext cx="5016574" cy="3171373"/>
          </a:xfrm>
          <a:prstGeom prst="rect">
            <a:avLst/>
          </a:prstGeom>
        </p:spPr>
      </p:pic>
      <p:pic>
        <p:nvPicPr>
          <p:cNvPr id="11" name="Picture 10" descr="A graph with blue lines&#10;&#10;AI-generated content may be incorrect.">
            <a:extLst>
              <a:ext uri="{FF2B5EF4-FFF2-40B4-BE49-F238E27FC236}">
                <a16:creationId xmlns:a16="http://schemas.microsoft.com/office/drawing/2014/main" id="{C20F75B2-02DA-16AA-568E-F5ED7B7A71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21182" y="4114800"/>
            <a:ext cx="3644568" cy="3182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7078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887974"/>
            <a:ext cx="657344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Business Understanding</a:t>
            </a:r>
            <a:endParaRPr lang="en-US" sz="4450"/>
          </a:p>
        </p:txBody>
      </p:sp>
      <p:sp>
        <p:nvSpPr>
          <p:cNvPr id="4" name="Shape 1"/>
          <p:cNvSpPr/>
          <p:nvPr/>
        </p:nvSpPr>
        <p:spPr>
          <a:xfrm>
            <a:off x="793790" y="2936915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F4652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860" y="2979420"/>
            <a:ext cx="340162" cy="42529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530906" y="301478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Objective</a:t>
            </a:r>
            <a:endParaRPr lang="en-US" sz="2200"/>
          </a:p>
        </p:txBody>
      </p:sp>
      <p:sp>
        <p:nvSpPr>
          <p:cNvPr id="7" name="Text 3"/>
          <p:cNvSpPr/>
          <p:nvPr/>
        </p:nvSpPr>
        <p:spPr>
          <a:xfrm>
            <a:off x="1530906" y="3505200"/>
            <a:ext cx="289941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Predict stroke likelihood in patients using healthcare-related features.</a:t>
            </a:r>
            <a:endParaRPr lang="en-US" sz="1750"/>
          </a:p>
        </p:txBody>
      </p:sp>
      <p:sp>
        <p:nvSpPr>
          <p:cNvPr id="8" name="Shape 4"/>
          <p:cNvSpPr/>
          <p:nvPr/>
        </p:nvSpPr>
        <p:spPr>
          <a:xfrm>
            <a:off x="4713803" y="2936915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F4652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8874" y="2979420"/>
            <a:ext cx="340162" cy="42529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5450919" y="301478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Business Application</a:t>
            </a:r>
            <a:endParaRPr lang="en-US" sz="2200"/>
          </a:p>
        </p:txBody>
      </p:sp>
      <p:sp>
        <p:nvSpPr>
          <p:cNvPr id="11" name="Text 6"/>
          <p:cNvSpPr/>
          <p:nvPr/>
        </p:nvSpPr>
        <p:spPr>
          <a:xfrm>
            <a:off x="5450919" y="3505200"/>
            <a:ext cx="289941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Enable early detection for targeted medical intervention and risk management.</a:t>
            </a:r>
            <a:endParaRPr lang="en-US" sz="1750"/>
          </a:p>
        </p:txBody>
      </p:sp>
      <p:sp>
        <p:nvSpPr>
          <p:cNvPr id="12" name="Shape 7"/>
          <p:cNvSpPr/>
          <p:nvPr/>
        </p:nvSpPr>
        <p:spPr>
          <a:xfrm>
            <a:off x="793790" y="541043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F4652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8860" y="5452943"/>
            <a:ext cx="340162" cy="425291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530906" y="548830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Importance</a:t>
            </a:r>
            <a:endParaRPr lang="en-US" sz="2200"/>
          </a:p>
        </p:txBody>
      </p:sp>
      <p:sp>
        <p:nvSpPr>
          <p:cNvPr id="15" name="Text 9"/>
          <p:cNvSpPr/>
          <p:nvPr/>
        </p:nvSpPr>
        <p:spPr>
          <a:xfrm>
            <a:off x="1530906" y="5978723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Stroke is a leading cause of disability and death worldwide.</a:t>
            </a:r>
            <a:endParaRPr lang="en-US" sz="175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9230989-E627-6963-23D8-7703F3F9A9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5" name="Rectangle 94">
            <a:extLst>
              <a:ext uri="{FF2B5EF4-FFF2-40B4-BE49-F238E27FC236}">
                <a16:creationId xmlns:a16="http://schemas.microsoft.com/office/drawing/2014/main" id="{9CB95732-565A-4D2C-A3AB-CC460C0D38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30400" cy="82296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77F1AF47-AE98-4034-BD91-1976FA4D9C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701047" y="1701046"/>
            <a:ext cx="8250982" cy="4848893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8EC0EE2B-2029-48DD-893D-F528E651B0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48640" y="10178"/>
            <a:ext cx="4281931" cy="8229600"/>
          </a:xfrm>
          <a:prstGeom prst="rect">
            <a:avLst/>
          </a:prstGeom>
          <a:gradFill>
            <a:gsLst>
              <a:gs pos="0">
                <a:schemeClr val="accent1">
                  <a:alpha val="32000"/>
                </a:schemeClr>
              </a:gs>
              <a:gs pos="70000">
                <a:srgbClr val="000000">
                  <a:alpha val="0"/>
                </a:srgb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Freeform: Shape 100">
            <a:extLst>
              <a:ext uri="{FF2B5EF4-FFF2-40B4-BE49-F238E27FC236}">
                <a16:creationId xmlns:a16="http://schemas.microsoft.com/office/drawing/2014/main" id="{45AE1D08-1ED1-4F59-B42F-4D8EA33DC8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896826" y="1441574"/>
            <a:ext cx="5769962" cy="4906399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9A79B912-88EA-4640-BDEB-51B3B11A0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91478" y="3191285"/>
            <a:ext cx="5226713" cy="4848890"/>
          </a:xfrm>
          <a:prstGeom prst="rect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0">
            <a:extLst>
              <a:ext uri="{FF2B5EF4-FFF2-40B4-BE49-F238E27FC236}">
                <a16:creationId xmlns:a16="http://schemas.microsoft.com/office/drawing/2014/main" id="{FAAA830D-1ACE-4EA3-9E2F-51252D69889B}"/>
              </a:ext>
            </a:extLst>
          </p:cNvPr>
          <p:cNvSpPr/>
          <p:nvPr/>
        </p:nvSpPr>
        <p:spPr>
          <a:xfrm>
            <a:off x="-98012" y="3449479"/>
            <a:ext cx="5994219" cy="34748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4400" dirty="0">
                <a:solidFill>
                  <a:srgbClr val="76B9FF"/>
                </a:solidFill>
                <a:latin typeface="Roboto Slab"/>
                <a:ea typeface="Roboto Slab"/>
                <a:cs typeface="Roboto Slab"/>
              </a:rPr>
              <a:t>XGBoost Classifier</a:t>
            </a:r>
          </a:p>
          <a:p>
            <a:pPr>
              <a:lnSpc>
                <a:spcPct val="90000"/>
              </a:lnSpc>
              <a:spcBef>
                <a:spcPct val="0"/>
              </a:spcBef>
            </a:pPr>
            <a:endParaRPr lang="en-US" sz="48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8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</a:pPr>
            <a:endParaRPr lang="en-US" sz="48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</a:pPr>
            <a:endParaRPr lang="en-US" sz="48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</a:pPr>
            <a:endParaRPr lang="en-US" sz="48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</a:pPr>
            <a:endParaRPr lang="en-US" sz="48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</a:pPr>
            <a:endParaRPr lang="en-US" sz="48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8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 descr="A graph of a line&#10;&#10;AI-generated content may be incorrect.">
            <a:extLst>
              <a:ext uri="{FF2B5EF4-FFF2-40B4-BE49-F238E27FC236}">
                <a16:creationId xmlns:a16="http://schemas.microsoft.com/office/drawing/2014/main" id="{15828886-E96D-CAEB-76BD-B837C79636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1248" y="597179"/>
            <a:ext cx="4065093" cy="3211423"/>
          </a:xfrm>
          <a:prstGeom prst="rect">
            <a:avLst/>
          </a:prstGeom>
        </p:spPr>
      </p:pic>
      <p:pic>
        <p:nvPicPr>
          <p:cNvPr id="5" name="Picture 4" descr="A graph with numbers and lines&#10;&#10;AI-generated content may be incorrect.">
            <a:extLst>
              <a:ext uri="{FF2B5EF4-FFF2-40B4-BE49-F238E27FC236}">
                <a16:creationId xmlns:a16="http://schemas.microsoft.com/office/drawing/2014/main" id="{B0382684-07EA-D6F5-8BA7-54447021B8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52716" y="607920"/>
            <a:ext cx="4103439" cy="3200682"/>
          </a:xfrm>
          <a:prstGeom prst="rect">
            <a:avLst/>
          </a:prstGeom>
        </p:spPr>
      </p:pic>
      <p:pic>
        <p:nvPicPr>
          <p:cNvPr id="8" name="Picture 7" descr="A screenshot of a graph&#10;&#10;AI-generated content may be incorrect.">
            <a:extLst>
              <a:ext uri="{FF2B5EF4-FFF2-40B4-BE49-F238E27FC236}">
                <a16:creationId xmlns:a16="http://schemas.microsoft.com/office/drawing/2014/main" id="{5D04221C-70DE-123F-FEC7-540C389CF1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05603" y="4114800"/>
            <a:ext cx="5566197" cy="3464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2929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0984BBD-287C-B52B-25B5-A993CB4E0B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022BDE4A-8A20-4A69-9C5A-581C82036A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4626742" cy="8229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0">
            <a:extLst>
              <a:ext uri="{FF2B5EF4-FFF2-40B4-BE49-F238E27FC236}">
                <a16:creationId xmlns:a16="http://schemas.microsoft.com/office/drawing/2014/main" id="{C0533A04-A25B-D1A8-1B5A-544E2FF1E637}"/>
              </a:ext>
            </a:extLst>
          </p:cNvPr>
          <p:cNvSpPr/>
          <p:nvPr/>
        </p:nvSpPr>
        <p:spPr>
          <a:xfrm>
            <a:off x="-1392365" y="-797238"/>
            <a:ext cx="5203370" cy="15944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dirty="0">
                <a:solidFill>
                  <a:srgbClr val="76B9FF"/>
                </a:solidFill>
                <a:latin typeface="Calibri"/>
                <a:ea typeface="Calibri"/>
                <a:cs typeface="Calibri"/>
              </a:rPr>
              <a:t>LightGBM</a:t>
            </a:r>
            <a:endParaRPr lang="en-US" sz="4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9EA092-ED32-B9BF-BBDB-08039C19FB5D}"/>
              </a:ext>
            </a:extLst>
          </p:cNvPr>
          <p:cNvSpPr txBox="1"/>
          <p:nvPr/>
        </p:nvSpPr>
        <p:spPr>
          <a:xfrm>
            <a:off x="-1" y="797238"/>
            <a:ext cx="789965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Fast and Scalable</a:t>
            </a:r>
            <a:r>
              <a:rPr lang="en-US" dirty="0"/>
              <a:t>: Trains much faster than traditional gradient boosting models, ideal for large healthcare datasets.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High Accuracy with Low Memory Usage</a:t>
            </a:r>
            <a:r>
              <a:rPr lang="en-US" dirty="0"/>
              <a:t>: Efficiently handles imbalanced data and delivers top-tier prediction performance.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Supports Categorical Features Natively</a:t>
            </a:r>
            <a:r>
              <a:rPr lang="en-US" dirty="0"/>
              <a:t>: Reduces preprocessing needs and preserves data integrity.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AD5736C-DCD4-E670-1CE9-855145A6E8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9281" y="2600514"/>
            <a:ext cx="8597416" cy="519769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1D7C991-AFD1-1B7C-650D-19F5F75111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600514"/>
            <a:ext cx="5329238" cy="5639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6295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37BA2D4-0992-2C08-A236-E971BDCE23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8" name="Rectangle 87">
            <a:extLst>
              <a:ext uri="{FF2B5EF4-FFF2-40B4-BE49-F238E27FC236}">
                <a16:creationId xmlns:a16="http://schemas.microsoft.com/office/drawing/2014/main" id="{9A5FA388-4322-60F7-DABF-071419F613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30400" cy="82296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94A876F4-4738-EE37-668A-15170C31E8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701047" y="1701046"/>
            <a:ext cx="8250982" cy="4848893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EA406C91-8E39-4B6F-73CF-BDBAB525AD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48640" y="10178"/>
            <a:ext cx="4281931" cy="8229600"/>
          </a:xfrm>
          <a:prstGeom prst="rect">
            <a:avLst/>
          </a:prstGeom>
          <a:gradFill>
            <a:gsLst>
              <a:gs pos="0">
                <a:schemeClr val="accent1">
                  <a:alpha val="32000"/>
                </a:schemeClr>
              </a:gs>
              <a:gs pos="70000">
                <a:srgbClr val="000000">
                  <a:alpha val="0"/>
                </a:srgb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Freeform: Shape 93">
            <a:extLst>
              <a:ext uri="{FF2B5EF4-FFF2-40B4-BE49-F238E27FC236}">
                <a16:creationId xmlns:a16="http://schemas.microsoft.com/office/drawing/2014/main" id="{2A7A5D53-3DEA-CAC0-4EEF-CDE8C2AF98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896826" y="1441574"/>
            <a:ext cx="5769962" cy="4906399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54964B4D-A36F-CE25-9910-9E08DF67F4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91478" y="3191285"/>
            <a:ext cx="5226713" cy="4848890"/>
          </a:xfrm>
          <a:prstGeom prst="rect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0">
            <a:extLst>
              <a:ext uri="{FF2B5EF4-FFF2-40B4-BE49-F238E27FC236}">
                <a16:creationId xmlns:a16="http://schemas.microsoft.com/office/drawing/2014/main" id="{77B4CFC4-065B-74A2-0CD2-894CE7576787}"/>
              </a:ext>
            </a:extLst>
          </p:cNvPr>
          <p:cNvSpPr/>
          <p:nvPr/>
        </p:nvSpPr>
        <p:spPr>
          <a:xfrm>
            <a:off x="288589" y="2263113"/>
            <a:ext cx="2611476" cy="466121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endParaRPr lang="en-US" sz="2900" dirty="0">
              <a:solidFill>
                <a:srgbClr val="000000"/>
              </a:solidFill>
              <a:latin typeface="+mj-lt"/>
              <a:ea typeface="+mj-ea"/>
              <a:cs typeface="+mj-cs"/>
            </a:endParaRPr>
          </a:p>
          <a:p>
            <a:pPr algn="ctr">
              <a:lnSpc>
                <a:spcPct val="90000"/>
              </a:lnSpc>
              <a:spcBef>
                <a:spcPct val="0"/>
              </a:spcBef>
            </a:pPr>
            <a:endParaRPr lang="en-US" sz="2900" dirty="0">
              <a:solidFill>
                <a:srgbClr val="000000"/>
              </a:solidFill>
              <a:latin typeface="+mj-lt"/>
              <a:ea typeface="+mj-ea"/>
              <a:cs typeface="+mj-cs"/>
            </a:endParaRP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600" dirty="0">
                <a:solidFill>
                  <a:srgbClr val="76B9FF"/>
                </a:solidFill>
                <a:latin typeface="Calibri"/>
                <a:ea typeface="Calibri"/>
                <a:cs typeface="Calibri"/>
              </a:rPr>
              <a:t>LightGBM</a:t>
            </a:r>
            <a:endParaRPr lang="en-US" sz="4800" dirty="0">
              <a:solidFill>
                <a:srgbClr val="FFFFFF"/>
              </a:solidFill>
              <a:latin typeface="Calibri Light"/>
              <a:ea typeface="Calibri Light"/>
              <a:cs typeface="Calibri Light"/>
            </a:endParaRPr>
          </a:p>
          <a:p>
            <a:pPr>
              <a:lnSpc>
                <a:spcPct val="90000"/>
              </a:lnSpc>
              <a:spcBef>
                <a:spcPct val="0"/>
              </a:spcBef>
            </a:pPr>
            <a:endParaRPr lang="en-US" sz="48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8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DE6A36-2588-635E-674F-6A52402F96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0065" y="-10527"/>
            <a:ext cx="6372523" cy="412532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F13F8A1-0364-936E-89BF-C38FD0084A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50839" y="1885949"/>
            <a:ext cx="5281542" cy="40366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79860F8-95AB-F1F7-7C1D-F9A223E103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00065" y="4113939"/>
            <a:ext cx="6615410" cy="4125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9274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01DA5EE-EA36-6A9F-4954-1A25241B3D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8" name="Rectangle 87">
            <a:extLst>
              <a:ext uri="{FF2B5EF4-FFF2-40B4-BE49-F238E27FC236}">
                <a16:creationId xmlns:a16="http://schemas.microsoft.com/office/drawing/2014/main" id="{35DE9E7E-40A8-D473-3FD4-372F1EE78A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30400" cy="82296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B2991B83-5C6B-50F0-5C93-E5B6EEE179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701047" y="1701046"/>
            <a:ext cx="8250982" cy="4848893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CA24FBCE-7AEE-4921-F48D-CF827DFA1C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48640" y="10178"/>
            <a:ext cx="4281931" cy="8229600"/>
          </a:xfrm>
          <a:prstGeom prst="rect">
            <a:avLst/>
          </a:prstGeom>
          <a:gradFill>
            <a:gsLst>
              <a:gs pos="0">
                <a:schemeClr val="accent1">
                  <a:alpha val="32000"/>
                </a:schemeClr>
              </a:gs>
              <a:gs pos="70000">
                <a:srgbClr val="000000">
                  <a:alpha val="0"/>
                </a:srgb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Freeform: Shape 93">
            <a:extLst>
              <a:ext uri="{FF2B5EF4-FFF2-40B4-BE49-F238E27FC236}">
                <a16:creationId xmlns:a16="http://schemas.microsoft.com/office/drawing/2014/main" id="{34EF6B3C-97B4-3C71-5F00-486DAF81FB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896826" y="1441574"/>
            <a:ext cx="5769962" cy="4906399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283B44CC-5261-C11E-4D8C-62F9D21AF0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91478" y="3191285"/>
            <a:ext cx="5226713" cy="4848890"/>
          </a:xfrm>
          <a:prstGeom prst="rect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0">
            <a:extLst>
              <a:ext uri="{FF2B5EF4-FFF2-40B4-BE49-F238E27FC236}">
                <a16:creationId xmlns:a16="http://schemas.microsoft.com/office/drawing/2014/main" id="{ED37A1F3-410F-E01A-3B1F-5B06A62CE03B}"/>
              </a:ext>
            </a:extLst>
          </p:cNvPr>
          <p:cNvSpPr/>
          <p:nvPr/>
        </p:nvSpPr>
        <p:spPr>
          <a:xfrm>
            <a:off x="288589" y="2263113"/>
            <a:ext cx="2611476" cy="466121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endParaRPr lang="en-US" sz="2900" dirty="0">
              <a:solidFill>
                <a:srgbClr val="000000"/>
              </a:solidFill>
              <a:latin typeface="+mj-lt"/>
              <a:ea typeface="+mj-ea"/>
              <a:cs typeface="+mj-cs"/>
            </a:endParaRPr>
          </a:p>
          <a:p>
            <a:pPr algn="ctr">
              <a:lnSpc>
                <a:spcPct val="90000"/>
              </a:lnSpc>
              <a:spcBef>
                <a:spcPct val="0"/>
              </a:spcBef>
            </a:pPr>
            <a:endParaRPr lang="en-US" sz="2900" dirty="0">
              <a:solidFill>
                <a:srgbClr val="000000"/>
              </a:solidFill>
              <a:latin typeface="+mj-lt"/>
              <a:ea typeface="+mj-ea"/>
              <a:cs typeface="+mj-cs"/>
            </a:endParaRP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600" dirty="0">
                <a:solidFill>
                  <a:srgbClr val="76B9FF"/>
                </a:solidFill>
                <a:latin typeface="Calibri"/>
                <a:ea typeface="Calibri"/>
                <a:cs typeface="Calibri"/>
              </a:rPr>
              <a:t>LightGBM</a:t>
            </a:r>
            <a:endParaRPr lang="en-US" sz="4800" dirty="0">
              <a:solidFill>
                <a:srgbClr val="FFFFFF"/>
              </a:solidFill>
              <a:latin typeface="Calibri Light"/>
              <a:ea typeface="Calibri Light"/>
              <a:cs typeface="Calibri Light"/>
            </a:endParaRPr>
          </a:p>
          <a:p>
            <a:pPr>
              <a:lnSpc>
                <a:spcPct val="90000"/>
              </a:lnSpc>
              <a:spcBef>
                <a:spcPct val="0"/>
              </a:spcBef>
            </a:pPr>
            <a:endParaRPr lang="en-US" sz="48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8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C0DFDE5-3FC6-C546-FA7F-E40FE2C4F7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6324" y="552557"/>
            <a:ext cx="8383900" cy="7102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3620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756785" y="483625"/>
            <a:ext cx="4385786" cy="5482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300"/>
              </a:lnSpc>
              <a:buNone/>
            </a:pPr>
            <a:r>
              <a:rPr lang="en-US" sz="3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Model Comparison</a:t>
            </a:r>
            <a:endParaRPr lang="en-US" sz="3450" dirty="0"/>
          </a:p>
        </p:txBody>
      </p:sp>
      <p:sp>
        <p:nvSpPr>
          <p:cNvPr id="4" name="Shape 1"/>
          <p:cNvSpPr/>
          <p:nvPr/>
        </p:nvSpPr>
        <p:spPr>
          <a:xfrm>
            <a:off x="3850600" y="8360331"/>
            <a:ext cx="175379" cy="175379"/>
          </a:xfrm>
          <a:prstGeom prst="roundRect">
            <a:avLst>
              <a:gd name="adj" fmla="val 10428"/>
            </a:avLst>
          </a:prstGeom>
          <a:solidFill>
            <a:srgbClr val="1770CF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Text 2"/>
          <p:cNvSpPr/>
          <p:nvPr/>
        </p:nvSpPr>
        <p:spPr>
          <a:xfrm>
            <a:off x="4086939" y="8360331"/>
            <a:ext cx="892850" cy="1753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35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Accuracy %</a:t>
            </a:r>
            <a:endParaRPr lang="en-US" sz="1350"/>
          </a:p>
        </p:txBody>
      </p:sp>
      <p:sp>
        <p:nvSpPr>
          <p:cNvPr id="6" name="Shape 3"/>
          <p:cNvSpPr/>
          <p:nvPr/>
        </p:nvSpPr>
        <p:spPr>
          <a:xfrm>
            <a:off x="6713339" y="8360331"/>
            <a:ext cx="175379" cy="175379"/>
          </a:xfrm>
          <a:prstGeom prst="roundRect">
            <a:avLst>
              <a:gd name="adj" fmla="val 10428"/>
            </a:avLst>
          </a:prstGeom>
          <a:solidFill>
            <a:srgbClr val="4F9BEB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7" name="Text 4"/>
          <p:cNvSpPr/>
          <p:nvPr/>
        </p:nvSpPr>
        <p:spPr>
          <a:xfrm>
            <a:off x="6949678" y="8360331"/>
            <a:ext cx="967145" cy="1753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35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Sensitivity %</a:t>
            </a:r>
            <a:endParaRPr lang="en-US" sz="1350"/>
          </a:p>
        </p:txBody>
      </p:sp>
      <p:sp>
        <p:nvSpPr>
          <p:cNvPr id="8" name="Shape 5"/>
          <p:cNvSpPr/>
          <p:nvPr/>
        </p:nvSpPr>
        <p:spPr>
          <a:xfrm>
            <a:off x="9650492" y="8360331"/>
            <a:ext cx="175379" cy="175379"/>
          </a:xfrm>
          <a:prstGeom prst="roundRect">
            <a:avLst>
              <a:gd name="adj" fmla="val 10428"/>
            </a:avLst>
          </a:prstGeom>
          <a:solidFill>
            <a:srgbClr val="9CC6F4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9" name="Text 6"/>
          <p:cNvSpPr/>
          <p:nvPr/>
        </p:nvSpPr>
        <p:spPr>
          <a:xfrm>
            <a:off x="9886831" y="8360331"/>
            <a:ext cx="512802" cy="1753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35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AUC %</a:t>
            </a:r>
            <a:endParaRPr lang="en-US" sz="135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88C2897-89C2-F430-CFD1-491AF4FA63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1743590"/>
              </p:ext>
            </p:extLst>
          </p:nvPr>
        </p:nvGraphicFramePr>
        <p:xfrm>
          <a:off x="457200" y="2028825"/>
          <a:ext cx="13830301" cy="478630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35090">
                  <a:extLst>
                    <a:ext uri="{9D8B030D-6E8A-4147-A177-3AD203B41FA5}">
                      <a16:colId xmlns:a16="http://schemas.microsoft.com/office/drawing/2014/main" val="3082726079"/>
                    </a:ext>
                  </a:extLst>
                </a:gridCol>
                <a:gridCol w="703833">
                  <a:extLst>
                    <a:ext uri="{9D8B030D-6E8A-4147-A177-3AD203B41FA5}">
                      <a16:colId xmlns:a16="http://schemas.microsoft.com/office/drawing/2014/main" val="2296153923"/>
                    </a:ext>
                  </a:extLst>
                </a:gridCol>
                <a:gridCol w="703833">
                  <a:extLst>
                    <a:ext uri="{9D8B030D-6E8A-4147-A177-3AD203B41FA5}">
                      <a16:colId xmlns:a16="http://schemas.microsoft.com/office/drawing/2014/main" val="3182858528"/>
                    </a:ext>
                  </a:extLst>
                </a:gridCol>
                <a:gridCol w="794325">
                  <a:extLst>
                    <a:ext uri="{9D8B030D-6E8A-4147-A177-3AD203B41FA5}">
                      <a16:colId xmlns:a16="http://schemas.microsoft.com/office/drawing/2014/main" val="1636317707"/>
                    </a:ext>
                  </a:extLst>
                </a:gridCol>
                <a:gridCol w="746564">
                  <a:extLst>
                    <a:ext uri="{9D8B030D-6E8A-4147-A177-3AD203B41FA5}">
                      <a16:colId xmlns:a16="http://schemas.microsoft.com/office/drawing/2014/main" val="3842966578"/>
                    </a:ext>
                  </a:extLst>
                </a:gridCol>
                <a:gridCol w="784270">
                  <a:extLst>
                    <a:ext uri="{9D8B030D-6E8A-4147-A177-3AD203B41FA5}">
                      <a16:colId xmlns:a16="http://schemas.microsoft.com/office/drawing/2014/main" val="3592453003"/>
                    </a:ext>
                  </a:extLst>
                </a:gridCol>
                <a:gridCol w="703833">
                  <a:extLst>
                    <a:ext uri="{9D8B030D-6E8A-4147-A177-3AD203B41FA5}">
                      <a16:colId xmlns:a16="http://schemas.microsoft.com/office/drawing/2014/main" val="3968647567"/>
                    </a:ext>
                  </a:extLst>
                </a:gridCol>
                <a:gridCol w="703833">
                  <a:extLst>
                    <a:ext uri="{9D8B030D-6E8A-4147-A177-3AD203B41FA5}">
                      <a16:colId xmlns:a16="http://schemas.microsoft.com/office/drawing/2014/main" val="2517353281"/>
                    </a:ext>
                  </a:extLst>
                </a:gridCol>
                <a:gridCol w="1085912">
                  <a:extLst>
                    <a:ext uri="{9D8B030D-6E8A-4147-A177-3AD203B41FA5}">
                      <a16:colId xmlns:a16="http://schemas.microsoft.com/office/drawing/2014/main" val="3175829896"/>
                    </a:ext>
                  </a:extLst>
                </a:gridCol>
                <a:gridCol w="5340070">
                  <a:extLst>
                    <a:ext uri="{9D8B030D-6E8A-4147-A177-3AD203B41FA5}">
                      <a16:colId xmlns:a16="http://schemas.microsoft.com/office/drawing/2014/main" val="2922044859"/>
                    </a:ext>
                  </a:extLst>
                </a:gridCol>
                <a:gridCol w="1328738">
                  <a:extLst>
                    <a:ext uri="{9D8B030D-6E8A-4147-A177-3AD203B41FA5}">
                      <a16:colId xmlns:a16="http://schemas.microsoft.com/office/drawing/2014/main" val="701682042"/>
                    </a:ext>
                  </a:extLst>
                </a:gridCol>
              </a:tblGrid>
              <a:tr h="341879"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Model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82" marR="6882" marT="6882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F1 (Test)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82" marR="6882" marT="6882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F1 (Val)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82" marR="6882" marT="6882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ROC AUC (Test)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82" marR="6882" marT="6882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ROC AUC (Val)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82" marR="6882" marT="6882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Accuracy (Test)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82" marR="6882" marT="6882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Precision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82" marR="6882" marT="6882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Recall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82" marR="6882" marT="6882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Confusion Matrix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82" marR="6882" marT="6882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Best Params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82" marR="6882" marT="6882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F1 Gap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82" marR="6882" marT="6882" marB="0"/>
                </a:tc>
                <a:extLst>
                  <a:ext uri="{0D108BD9-81ED-4DB2-BD59-A6C34878D82A}">
                    <a16:rowId xmlns:a16="http://schemas.microsoft.com/office/drawing/2014/main" val="3626500800"/>
                  </a:ext>
                </a:extLst>
              </a:tr>
              <a:tr h="341879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 dirty="0">
                          <a:effectLst/>
                        </a:rPr>
                        <a:t>LightGBM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82" marR="6882" marT="688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0.95883891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82" marR="6882" marT="688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0.95678994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82" marR="6882" marT="688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0.996766807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82" marR="6882" marT="688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0.993012159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82" marR="6882" marT="688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0.956790123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82" marR="6882" marT="688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0.9602101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82" marR="6882" marT="688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0.95886889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82" marR="6882" marT="688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[[767, 11], [53, 725]]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82" marR="6882" marT="688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{'classifier__num_leaves': 63, 'classifier__n_estimators': 300, 'classifier__max_depth': -1, 'classifier__learning_rate': 0.1}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82" marR="6882" marT="688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0.002048965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82" marR="6882" marT="6882" marB="0" anchor="b"/>
                </a:tc>
                <a:extLst>
                  <a:ext uri="{0D108BD9-81ED-4DB2-BD59-A6C34878D82A}">
                    <a16:rowId xmlns:a16="http://schemas.microsoft.com/office/drawing/2014/main" val="2898740405"/>
                  </a:ext>
                </a:extLst>
              </a:tr>
              <a:tr h="341879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CatBoost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82" marR="6882" marT="688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0.94851458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82" marR="6882" marT="688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0.95367546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82" marR="6882" marT="688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0.992603472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82" marR="6882" marT="688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0.992183399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82" marR="6882" marT="688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0.953703704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82" marR="6882" marT="688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0.95109317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82" marR="6882" marT="688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0.94858612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82" marR="6882" marT="688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[[767, 11], [69, 709]]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82" marR="6882" marT="688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{'classifier__learning_rate': 0.1, 'classifier__iterations': 500, 'classifier__depth': 10}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82" marR="6882" marT="688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-0.005160878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82" marR="6882" marT="6882" marB="0" anchor="b"/>
                </a:tc>
                <a:extLst>
                  <a:ext uri="{0D108BD9-81ED-4DB2-BD59-A6C34878D82A}">
                    <a16:rowId xmlns:a16="http://schemas.microsoft.com/office/drawing/2014/main" val="1732416"/>
                  </a:ext>
                </a:extLst>
              </a:tr>
              <a:tr h="341879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XGBoost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82" marR="6882" marT="688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0.93556231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82" marR="6882" marT="688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0.93721063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82" marR="6882" marT="688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0.989565229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82" marR="6882" marT="688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0.987499788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82" marR="6882" marT="688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0.937242798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82" marR="6882" marT="688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0.94038912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82" marR="6882" marT="688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0.93573265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82" marR="6882" marT="688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[[768, 10], [90, 688]]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82" marR="6882" marT="688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 dirty="0" err="1">
                          <a:effectLst/>
                        </a:rPr>
                        <a:t>OrderedDict</a:t>
                      </a:r>
                      <a:r>
                        <a:rPr lang="en-US" sz="800" u="none" strike="noStrike" dirty="0">
                          <a:effectLst/>
                        </a:rPr>
                        <a:t>([('classifier__</a:t>
                      </a:r>
                      <a:r>
                        <a:rPr lang="en-US" sz="800" u="none" strike="noStrike" dirty="0" err="1">
                          <a:effectLst/>
                        </a:rPr>
                        <a:t>learning_rate</a:t>
                      </a:r>
                      <a:r>
                        <a:rPr lang="en-US" sz="800" u="none" strike="noStrike" dirty="0">
                          <a:effectLst/>
                        </a:rPr>
                        <a:t>', 0.3), ('classifier__</a:t>
                      </a:r>
                      <a:r>
                        <a:rPr lang="en-US" sz="800" u="none" strike="noStrike" dirty="0" err="1">
                          <a:effectLst/>
                        </a:rPr>
                        <a:t>max_depth</a:t>
                      </a:r>
                      <a:r>
                        <a:rPr lang="en-US" sz="800" u="none" strike="noStrike" dirty="0">
                          <a:effectLst/>
                        </a:rPr>
                        <a:t>', 10), ('classifier__</a:t>
                      </a:r>
                      <a:r>
                        <a:rPr lang="en-US" sz="800" u="none" strike="noStrike" dirty="0" err="1">
                          <a:effectLst/>
                        </a:rPr>
                        <a:t>n_estimators</a:t>
                      </a:r>
                      <a:r>
                        <a:rPr lang="en-US" sz="800" u="none" strike="noStrike" dirty="0">
                          <a:effectLst/>
                        </a:rPr>
                        <a:t>', 200)])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82" marR="6882" marT="688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-0.001648318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82" marR="6882" marT="6882" marB="0" anchor="b"/>
                </a:tc>
                <a:extLst>
                  <a:ext uri="{0D108BD9-81ED-4DB2-BD59-A6C34878D82A}">
                    <a16:rowId xmlns:a16="http://schemas.microsoft.com/office/drawing/2014/main" val="1961398763"/>
                  </a:ext>
                </a:extLst>
              </a:tr>
              <a:tr h="341879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Random Forest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82" marR="6882" marT="688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0.91804872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82" marR="6882" marT="688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0.92890368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82" marR="6882" marT="688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0.986797107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82" marR="6882" marT="688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0.983707916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82" marR="6882" marT="688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0.929012346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82" marR="6882" marT="688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0.92526655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82" marR="6882" marT="688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0.91838046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82" marR="6882" marT="688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[[764, 14], [113, 665]]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82" marR="6882" marT="688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{'classifier__max_depth': 20, 'classifier__n_estimators': 200}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82" marR="6882" marT="688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-0.010854967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82" marR="6882" marT="6882" marB="0" anchor="b"/>
                </a:tc>
                <a:extLst>
                  <a:ext uri="{0D108BD9-81ED-4DB2-BD59-A6C34878D82A}">
                    <a16:rowId xmlns:a16="http://schemas.microsoft.com/office/drawing/2014/main" val="3872401932"/>
                  </a:ext>
                </a:extLst>
              </a:tr>
              <a:tr h="341879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Balanced RF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82" marR="6882" marT="688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0.90893616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82" marR="6882" marT="688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0.92580648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82" marR="6882" marT="688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0.986360122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82" marR="6882" marT="688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0.985097123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82" marR="6882" marT="688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0.925925926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82" marR="6882" marT="688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0.91757962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82" marR="6882" marT="688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0.90938303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82" marR="6882" marT="688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[[762, 16], [125, 653]]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82" marR="6882" marT="688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{'classifier__n_estimators': 300, 'classifier__max_samples': 0.5, 'classifier__max_features': 0.5, 'classifier__max_depth': 20}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82" marR="6882" marT="688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-0.016870317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82" marR="6882" marT="6882" marB="0" anchor="b"/>
                </a:tc>
                <a:extLst>
                  <a:ext uri="{0D108BD9-81ED-4DB2-BD59-A6C34878D82A}">
                    <a16:rowId xmlns:a16="http://schemas.microsoft.com/office/drawing/2014/main" val="1790359151"/>
                  </a:ext>
                </a:extLst>
              </a:tr>
              <a:tr h="341879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Bagging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82" marR="6882" marT="688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0.90103225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82" marR="6882" marT="688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0.93359262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82" marR="6882" marT="688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0.98522677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82" marR="6882" marT="688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0.986668381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82" marR="6882" marT="688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0.933641975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82" marR="6882" marT="688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0.91231458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82" marR="6882" marT="688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0.90167095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82" marR="6882" marT="688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[[764, 14], [139, 639]]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82" marR="6882" marT="688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{'classifier__n_estimators': 300}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82" marR="6882" marT="688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-0.032560361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82" marR="6882" marT="6882" marB="0" anchor="b"/>
                </a:tc>
                <a:extLst>
                  <a:ext uri="{0D108BD9-81ED-4DB2-BD59-A6C34878D82A}">
                    <a16:rowId xmlns:a16="http://schemas.microsoft.com/office/drawing/2014/main" val="1663978996"/>
                  </a:ext>
                </a:extLst>
              </a:tr>
              <a:tr h="341879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KNN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82" marR="6882" marT="688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0.90001289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82" marR="6882" marT="688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0.9047204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82" marR="6882" marT="688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0.951018861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82" marR="6882" marT="688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0.946001414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82" marR="6882" marT="688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0.905349794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82" marR="6882" marT="688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0.90644586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82" marR="6882" marT="688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0.9003856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82" marR="6882" marT="688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[[748, 30], [125, 653]]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82" marR="6882" marT="688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OrderedDict([('classifier__metric', 'manhattan'), ('classifier__n_neighbors', 3), ('classifier__weights', 'distance')])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82" marR="6882" marT="688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-0.004707508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82" marR="6882" marT="6882" marB="0" anchor="b"/>
                </a:tc>
                <a:extLst>
                  <a:ext uri="{0D108BD9-81ED-4DB2-BD59-A6C34878D82A}">
                    <a16:rowId xmlns:a16="http://schemas.microsoft.com/office/drawing/2014/main" val="34618709"/>
                  </a:ext>
                </a:extLst>
              </a:tr>
              <a:tr h="341879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Decision_tree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82" marR="6882" marT="688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0.88522854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82" marR="6882" marT="688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0.87771596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82" marR="6882" marT="688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0.91452235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82" marR="6882" marT="688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0.905293697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82" marR="6882" marT="688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0.87808642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82" marR="6882" marT="688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0.88697475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82" marR="6882" marT="688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0.88534704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82" marR="6882" marT="688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[[830, 143], [80, 892]]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82" marR="6882" marT="688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{'classifier__min_samples_split': 2, 'classifier__max_depth': 19, 'classifier__criterion': 'entropy'}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82" marR="6882" marT="688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0.007512587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82" marR="6882" marT="6882" marB="0" anchor="b"/>
                </a:tc>
                <a:extLst>
                  <a:ext uri="{0D108BD9-81ED-4DB2-BD59-A6C34878D82A}">
                    <a16:rowId xmlns:a16="http://schemas.microsoft.com/office/drawing/2014/main" val="3999240765"/>
                  </a:ext>
                </a:extLst>
              </a:tr>
              <a:tr h="341879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Boosting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82" marR="6882" marT="688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0.86570065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82" marR="6882" marT="688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0.83241873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82" marR="6882" marT="688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0.95061657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82" marR="6882" marT="688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0.919296368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82" marR="6882" marT="688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0.83281893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82" marR="6882" marT="688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0.87325267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82" marR="6882" marT="688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0.86632391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82" marR="6882" marT="688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[[621, 157], [51, 727]]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82" marR="6882" marT="688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{'classifier__n_estimators': 200}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82" marR="6882" marT="688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0.033281924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82" marR="6882" marT="6882" marB="0" anchor="b"/>
                </a:tc>
                <a:extLst>
                  <a:ext uri="{0D108BD9-81ED-4DB2-BD59-A6C34878D82A}">
                    <a16:rowId xmlns:a16="http://schemas.microsoft.com/office/drawing/2014/main" val="1566424882"/>
                  </a:ext>
                </a:extLst>
              </a:tr>
              <a:tr h="341879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SVM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82" marR="6882" marT="688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0.8585361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82" marR="6882" marT="688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0.87433893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82" marR="6882" marT="688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0.938334732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82" marR="6882" marT="688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0.942095759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82" marR="6882" marT="688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0.875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82" marR="6882" marT="688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0.85938131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82" marR="6882" marT="688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0.85861183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82" marR="6882" marT="688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[[650, 128], [92, 686]]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82" marR="6882" marT="688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{'classifier__kernel': 'rbf', 'classifier__gamma': 'scale', 'classifier__C': 10}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82" marR="6882" marT="688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-0.01580283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82" marR="6882" marT="6882" marB="0" anchor="b"/>
                </a:tc>
                <a:extLst>
                  <a:ext uri="{0D108BD9-81ED-4DB2-BD59-A6C34878D82A}">
                    <a16:rowId xmlns:a16="http://schemas.microsoft.com/office/drawing/2014/main" val="3562577918"/>
                  </a:ext>
                </a:extLst>
              </a:tr>
              <a:tr h="341879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Logistic Regression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82" marR="6882" marT="688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0.8477213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82" marR="6882" marT="688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0.79772962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82" marR="6882" marT="688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0.932621711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82" marR="6882" marT="688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0.880826729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82" marR="6882" marT="688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0.798353909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82" marR="6882" marT="688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0.86082323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82" marR="6882" marT="688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0.84897172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82" marR="6882" marT="688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[[590, 188], [47, 731]]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82" marR="6882" marT="688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{'classifier__C': 0.1}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82" marR="6882" marT="688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0.049991678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82" marR="6882" marT="6882" marB="0" anchor="b"/>
                </a:tc>
                <a:extLst>
                  <a:ext uri="{0D108BD9-81ED-4DB2-BD59-A6C34878D82A}">
                    <a16:rowId xmlns:a16="http://schemas.microsoft.com/office/drawing/2014/main" val="2823606635"/>
                  </a:ext>
                </a:extLst>
              </a:tr>
              <a:tr h="341879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Naive Bayes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82" marR="6882" marT="688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0.82657068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82" marR="6882" marT="688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0.79768653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82" marR="6882" marT="688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0.91784022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82" marR="6882" marT="688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0.864293849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82" marR="6882" marT="688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0.799382716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82" marR="6882" marT="688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0.8489963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82" marR="6882" marT="688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0.82904884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82" marR="6882" marT="688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[[552, 226], [40, 738]]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82" marR="6882" marT="688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{'classifier__alpha': 0.1}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82" marR="6882" marT="688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0.028884149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82" marR="6882" marT="6882" marB="0" anchor="b"/>
                </a:tc>
                <a:extLst>
                  <a:ext uri="{0D108BD9-81ED-4DB2-BD59-A6C34878D82A}">
                    <a16:rowId xmlns:a16="http://schemas.microsoft.com/office/drawing/2014/main" val="3761467377"/>
                  </a:ext>
                </a:extLst>
              </a:tr>
              <a:tr h="341879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Gaussian NB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82" marR="6882" marT="688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0.56064026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82" marR="6882" marT="688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0.55805062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82" marR="6882" marT="688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0.904090477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82" marR="6882" marT="688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0.853142094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82" marR="6882" marT="688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0.62037037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82" marR="6882" marT="688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0.77727341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82" marR="6882" marT="688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0.62210797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82" marR="6882" marT="688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[[193, 585], [3, 775]]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82" marR="6882" marT="688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{'classifier__var_smoothing': 1e-07}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82" marR="6882" marT="688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 dirty="0">
                          <a:effectLst/>
                        </a:rPr>
                        <a:t>0.002589641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82" marR="6882" marT="6882" marB="0" anchor="b"/>
                </a:tc>
                <a:extLst>
                  <a:ext uri="{0D108BD9-81ED-4DB2-BD59-A6C34878D82A}">
                    <a16:rowId xmlns:a16="http://schemas.microsoft.com/office/drawing/2014/main" val="426022325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FF7CB6-D31F-34E0-4C67-8C5D6ADF8B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0FCFC25B-A2A1-D23D-BF99-FAD55D8502E7}"/>
              </a:ext>
            </a:extLst>
          </p:cNvPr>
          <p:cNvSpPr/>
          <p:nvPr/>
        </p:nvSpPr>
        <p:spPr>
          <a:xfrm>
            <a:off x="0" y="309114"/>
            <a:ext cx="4385786" cy="5482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300"/>
              </a:lnSpc>
              <a:buNone/>
            </a:pPr>
            <a:r>
              <a:rPr lang="en-US" sz="3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Model Comparison</a:t>
            </a:r>
            <a:endParaRPr lang="en-US" sz="3450" dirty="0"/>
          </a:p>
        </p:txBody>
      </p:sp>
      <p:sp>
        <p:nvSpPr>
          <p:cNvPr id="4" name="Shape 1">
            <a:extLst>
              <a:ext uri="{FF2B5EF4-FFF2-40B4-BE49-F238E27FC236}">
                <a16:creationId xmlns:a16="http://schemas.microsoft.com/office/drawing/2014/main" id="{7333300C-BC5F-7E20-EF74-28C07F4A8E54}"/>
              </a:ext>
            </a:extLst>
          </p:cNvPr>
          <p:cNvSpPr/>
          <p:nvPr/>
        </p:nvSpPr>
        <p:spPr>
          <a:xfrm>
            <a:off x="3850600" y="8360331"/>
            <a:ext cx="175379" cy="175379"/>
          </a:xfrm>
          <a:prstGeom prst="roundRect">
            <a:avLst>
              <a:gd name="adj" fmla="val 10428"/>
            </a:avLst>
          </a:prstGeom>
          <a:solidFill>
            <a:srgbClr val="1770CF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9B5D9A78-DA88-A187-B9FF-CBE7DD130259}"/>
              </a:ext>
            </a:extLst>
          </p:cNvPr>
          <p:cNvSpPr/>
          <p:nvPr/>
        </p:nvSpPr>
        <p:spPr>
          <a:xfrm>
            <a:off x="4086939" y="8360331"/>
            <a:ext cx="892850" cy="1753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35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Accuracy %</a:t>
            </a:r>
            <a:endParaRPr lang="en-US" sz="1350"/>
          </a:p>
        </p:txBody>
      </p:sp>
      <p:sp>
        <p:nvSpPr>
          <p:cNvPr id="6" name="Shape 3">
            <a:extLst>
              <a:ext uri="{FF2B5EF4-FFF2-40B4-BE49-F238E27FC236}">
                <a16:creationId xmlns:a16="http://schemas.microsoft.com/office/drawing/2014/main" id="{E0C96253-AF0D-D6B8-4A0E-8A4E73B7EA40}"/>
              </a:ext>
            </a:extLst>
          </p:cNvPr>
          <p:cNvSpPr/>
          <p:nvPr/>
        </p:nvSpPr>
        <p:spPr>
          <a:xfrm>
            <a:off x="6713339" y="8360331"/>
            <a:ext cx="175379" cy="175379"/>
          </a:xfrm>
          <a:prstGeom prst="roundRect">
            <a:avLst>
              <a:gd name="adj" fmla="val 10428"/>
            </a:avLst>
          </a:prstGeom>
          <a:solidFill>
            <a:srgbClr val="4F9BEB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7" name="Text 4">
            <a:extLst>
              <a:ext uri="{FF2B5EF4-FFF2-40B4-BE49-F238E27FC236}">
                <a16:creationId xmlns:a16="http://schemas.microsoft.com/office/drawing/2014/main" id="{3C41C62C-1342-988B-F001-A79E7248E6FF}"/>
              </a:ext>
            </a:extLst>
          </p:cNvPr>
          <p:cNvSpPr/>
          <p:nvPr/>
        </p:nvSpPr>
        <p:spPr>
          <a:xfrm>
            <a:off x="6949678" y="8360331"/>
            <a:ext cx="967145" cy="1753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35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Sensitivity %</a:t>
            </a:r>
            <a:endParaRPr lang="en-US" sz="1350"/>
          </a:p>
        </p:txBody>
      </p:sp>
      <p:sp>
        <p:nvSpPr>
          <p:cNvPr id="8" name="Shape 5">
            <a:extLst>
              <a:ext uri="{FF2B5EF4-FFF2-40B4-BE49-F238E27FC236}">
                <a16:creationId xmlns:a16="http://schemas.microsoft.com/office/drawing/2014/main" id="{EBBDB5A7-5F2B-FFDD-6117-8C5A537E09DB}"/>
              </a:ext>
            </a:extLst>
          </p:cNvPr>
          <p:cNvSpPr/>
          <p:nvPr/>
        </p:nvSpPr>
        <p:spPr>
          <a:xfrm>
            <a:off x="9650492" y="8360331"/>
            <a:ext cx="175379" cy="175379"/>
          </a:xfrm>
          <a:prstGeom prst="roundRect">
            <a:avLst>
              <a:gd name="adj" fmla="val 10428"/>
            </a:avLst>
          </a:prstGeom>
          <a:solidFill>
            <a:srgbClr val="9CC6F4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9" name="Text 6">
            <a:extLst>
              <a:ext uri="{FF2B5EF4-FFF2-40B4-BE49-F238E27FC236}">
                <a16:creationId xmlns:a16="http://schemas.microsoft.com/office/drawing/2014/main" id="{A9389E95-E541-8AC6-C715-90147723E929}"/>
              </a:ext>
            </a:extLst>
          </p:cNvPr>
          <p:cNvSpPr/>
          <p:nvPr/>
        </p:nvSpPr>
        <p:spPr>
          <a:xfrm>
            <a:off x="9886831" y="8360331"/>
            <a:ext cx="512802" cy="1753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35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AUC %</a:t>
            </a:r>
            <a:endParaRPr lang="en-US" sz="135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7446F1E-E137-8EAE-6559-F1E230FBE2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738" y="1220306"/>
            <a:ext cx="7114461" cy="289449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DAC0B2B-810A-A5CE-D1B4-61664054DC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0124" y="1211975"/>
            <a:ext cx="6701294" cy="326942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BE96548-E305-11D4-5FDE-EF9A448854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0738" y="4390663"/>
            <a:ext cx="7114461" cy="352982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B1780B7-BAD0-C14D-C450-B18CD4CD7F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50124" y="4916813"/>
            <a:ext cx="6701295" cy="3008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643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5073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Best Model Analysis</a:t>
            </a:r>
            <a:endParaRPr lang="en-US" sz="4450"/>
          </a:p>
        </p:txBody>
      </p:sp>
      <p:sp>
        <p:nvSpPr>
          <p:cNvPr id="3" name="Shape 1"/>
          <p:cNvSpPr/>
          <p:nvPr/>
        </p:nvSpPr>
        <p:spPr>
          <a:xfrm>
            <a:off x="793790" y="2313146"/>
            <a:ext cx="2173724" cy="1306949"/>
          </a:xfrm>
          <a:prstGeom prst="roundRect">
            <a:avLst>
              <a:gd name="adj" fmla="val 2603"/>
            </a:avLst>
          </a:prstGeom>
          <a:solidFill>
            <a:srgbClr val="3F4652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1167" y="2767251"/>
            <a:ext cx="318968" cy="39862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194328" y="253996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dirty="0">
                <a:solidFill>
                  <a:schemeClr val="bg1"/>
                </a:solidFill>
              </a:rPr>
              <a:t>LightGBM Classifier</a:t>
            </a:r>
            <a:endParaRPr lang="en-US" sz="2200" dirty="0">
              <a:solidFill>
                <a:schemeClr val="bg1"/>
              </a:solidFill>
            </a:endParaRPr>
          </a:p>
        </p:txBody>
      </p:sp>
      <p:sp>
        <p:nvSpPr>
          <p:cNvPr id="6" name="Text 3"/>
          <p:cNvSpPr/>
          <p:nvPr/>
        </p:nvSpPr>
        <p:spPr>
          <a:xfrm>
            <a:off x="3194328" y="3030379"/>
            <a:ext cx="366914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Highest overall performance metrics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3080861" y="3604855"/>
            <a:ext cx="10642402" cy="15240"/>
          </a:xfrm>
          <a:prstGeom prst="roundRect">
            <a:avLst>
              <a:gd name="adj" fmla="val 223256"/>
            </a:avLst>
          </a:prstGeom>
          <a:solidFill>
            <a:srgbClr val="585F6B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8" name="Shape 5"/>
          <p:cNvSpPr/>
          <p:nvPr/>
        </p:nvSpPr>
        <p:spPr>
          <a:xfrm>
            <a:off x="793790" y="3733443"/>
            <a:ext cx="4347567" cy="1306949"/>
          </a:xfrm>
          <a:prstGeom prst="roundRect">
            <a:avLst>
              <a:gd name="adj" fmla="val 2603"/>
            </a:avLst>
          </a:prstGeom>
          <a:solidFill>
            <a:srgbClr val="3F4652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8089" y="4187547"/>
            <a:ext cx="318968" cy="398621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5368171" y="396025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Performance Metrics</a:t>
            </a:r>
            <a:endParaRPr lang="en-US" sz="2200"/>
          </a:p>
        </p:txBody>
      </p:sp>
      <p:sp>
        <p:nvSpPr>
          <p:cNvPr id="11" name="Text 7"/>
          <p:cNvSpPr/>
          <p:nvPr/>
        </p:nvSpPr>
        <p:spPr>
          <a:xfrm>
            <a:off x="5368171" y="4450675"/>
            <a:ext cx="378297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600" dirty="0">
                <a:solidFill>
                  <a:schemeClr val="bg1"/>
                </a:solidFill>
              </a:rPr>
              <a:t>95.7% </a:t>
            </a:r>
            <a:r>
              <a:rPr lang="en-US" sz="1750" dirty="0">
                <a:solidFill>
                  <a:schemeClr val="bg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accuracy with </a:t>
            </a:r>
            <a:r>
              <a:rPr lang="en-US" sz="1600" dirty="0">
                <a:solidFill>
                  <a:schemeClr val="bg1"/>
                </a:solidFill>
              </a:rPr>
              <a:t>95.9%</a:t>
            </a:r>
            <a:r>
              <a:rPr lang="en-US" sz="1750" dirty="0">
                <a:solidFill>
                  <a:schemeClr val="bg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sensitivity</a:t>
            </a:r>
            <a:endParaRPr lang="en-US" sz="1750" dirty="0">
              <a:solidFill>
                <a:schemeClr val="bg1"/>
              </a:solidFill>
            </a:endParaRPr>
          </a:p>
        </p:txBody>
      </p:sp>
      <p:sp>
        <p:nvSpPr>
          <p:cNvPr id="12" name="Shape 8"/>
          <p:cNvSpPr/>
          <p:nvPr/>
        </p:nvSpPr>
        <p:spPr>
          <a:xfrm>
            <a:off x="5254704" y="5025152"/>
            <a:ext cx="8468558" cy="15240"/>
          </a:xfrm>
          <a:prstGeom prst="roundRect">
            <a:avLst>
              <a:gd name="adj" fmla="val 223256"/>
            </a:avLst>
          </a:prstGeom>
          <a:solidFill>
            <a:srgbClr val="585F6B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3" name="Shape 9"/>
          <p:cNvSpPr/>
          <p:nvPr/>
        </p:nvSpPr>
        <p:spPr>
          <a:xfrm>
            <a:off x="793790" y="5153739"/>
            <a:ext cx="6521410" cy="1306949"/>
          </a:xfrm>
          <a:prstGeom prst="roundRect">
            <a:avLst>
              <a:gd name="adj" fmla="val 2603"/>
            </a:avLst>
          </a:prstGeom>
          <a:solidFill>
            <a:srgbClr val="3F4652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5011" y="5607844"/>
            <a:ext cx="318968" cy="398621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7542014" y="538055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Imbalance Handling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7542014" y="5728692"/>
            <a:ext cx="5902524" cy="8448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600" dirty="0">
                <a:solidFill>
                  <a:schemeClr val="bg1"/>
                </a:solidFill>
              </a:rPr>
              <a:t>LightGBM handled class imbalance exceptionally well, 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1600" dirty="0">
                <a:solidFill>
                  <a:schemeClr val="bg1"/>
                </a:solidFill>
              </a:rPr>
              <a:t>offering robust and fair predictions despite a skewed dataset.</a:t>
            </a:r>
            <a:endParaRPr lang="en-US" sz="1750" dirty="0">
              <a:solidFill>
                <a:schemeClr val="bg1"/>
              </a:solidFill>
            </a:endParaRPr>
          </a:p>
        </p:txBody>
      </p:sp>
      <p:sp>
        <p:nvSpPr>
          <p:cNvPr id="17" name="Text 12"/>
          <p:cNvSpPr/>
          <p:nvPr/>
        </p:nvSpPr>
        <p:spPr>
          <a:xfrm>
            <a:off x="793790" y="6715839"/>
            <a:ext cx="13042821" cy="8448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600" dirty="0">
                <a:solidFill>
                  <a:schemeClr val="bg1"/>
                </a:solidFill>
              </a:rPr>
              <a:t>LightGBM outperforms other models due to its fast training speed, high scalability, efficient memory usage, 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1600" dirty="0">
                <a:solidFill>
                  <a:schemeClr val="bg1"/>
                </a:solidFill>
              </a:rPr>
              <a:t>and exceptional ability to capture complex patterns in medical data.</a:t>
            </a:r>
            <a:endParaRPr lang="en-US" sz="175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62213" y="441722"/>
            <a:ext cx="5281374" cy="501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50"/>
              </a:lnSpc>
              <a:buNone/>
            </a:pPr>
            <a:r>
              <a:rPr lang="en-US" sz="315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Model Performance Comparison and Evaluation</a:t>
            </a:r>
            <a:endParaRPr lang="en-US" sz="3150"/>
          </a:p>
        </p:txBody>
      </p:sp>
      <p:sp>
        <p:nvSpPr>
          <p:cNvPr id="4" name="Shape 1"/>
          <p:cNvSpPr/>
          <p:nvPr/>
        </p:nvSpPr>
        <p:spPr>
          <a:xfrm>
            <a:off x="6357223" y="8346281"/>
            <a:ext cx="160615" cy="160615"/>
          </a:xfrm>
          <a:prstGeom prst="roundRect">
            <a:avLst>
              <a:gd name="adj" fmla="val 11386"/>
            </a:avLst>
          </a:prstGeom>
          <a:solidFill>
            <a:srgbClr val="1770CF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Text 2"/>
          <p:cNvSpPr/>
          <p:nvPr/>
        </p:nvSpPr>
        <p:spPr>
          <a:xfrm>
            <a:off x="6578798" y="8346281"/>
            <a:ext cx="660202" cy="1606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125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Accuracy</a:t>
            </a:r>
            <a:endParaRPr lang="en-US" sz="1250"/>
          </a:p>
        </p:txBody>
      </p:sp>
      <p:sp>
        <p:nvSpPr>
          <p:cNvPr id="6" name="Shape 3"/>
          <p:cNvSpPr/>
          <p:nvPr/>
        </p:nvSpPr>
        <p:spPr>
          <a:xfrm>
            <a:off x="7391400" y="8346281"/>
            <a:ext cx="160615" cy="160615"/>
          </a:xfrm>
          <a:prstGeom prst="roundRect">
            <a:avLst>
              <a:gd name="adj" fmla="val 11386"/>
            </a:avLst>
          </a:prstGeom>
          <a:solidFill>
            <a:srgbClr val="75B1F0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7" name="Text 4"/>
          <p:cNvSpPr/>
          <p:nvPr/>
        </p:nvSpPr>
        <p:spPr>
          <a:xfrm>
            <a:off x="7612975" y="8346281"/>
            <a:ext cx="312182" cy="1606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125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AUC</a:t>
            </a:r>
            <a:endParaRPr lang="en-US" sz="1250"/>
          </a:p>
        </p:txBody>
      </p:sp>
      <p:sp>
        <p:nvSpPr>
          <p:cNvPr id="8" name="Text 5"/>
          <p:cNvSpPr/>
          <p:nvPr/>
        </p:nvSpPr>
        <p:spPr>
          <a:xfrm>
            <a:off x="562213" y="9008864"/>
            <a:ext cx="13505974" cy="256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CatBoost outperforms in ROC/AUC. Age, glucose levels top feature importance.</a:t>
            </a:r>
            <a:endParaRPr lang="en-US" sz="125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2D8980C-B92B-7240-5E7A-4506D3809B69}"/>
              </a:ext>
            </a:extLst>
          </p:cNvPr>
          <p:cNvSpPr txBox="1"/>
          <p:nvPr/>
        </p:nvSpPr>
        <p:spPr>
          <a:xfrm>
            <a:off x="204166" y="1438548"/>
            <a:ext cx="13663996" cy="28751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750" dirty="0">
                <a:solidFill>
                  <a:schemeClr val="accent5">
                    <a:lumMod val="20000"/>
                    <a:lumOff val="8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We evaluated multiple classification algorithms to predict stroke occurrence.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750" dirty="0">
                <a:solidFill>
                  <a:schemeClr val="accent5">
                    <a:lumMod val="20000"/>
                    <a:lumOff val="8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Models were compared using </a:t>
            </a:r>
            <a:r>
              <a:rPr lang="en-US" sz="1750" b="1" dirty="0">
                <a:solidFill>
                  <a:schemeClr val="accent5">
                    <a:lumMod val="20000"/>
                    <a:lumOff val="8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F1-score</a:t>
            </a:r>
            <a:r>
              <a:rPr lang="en-US" sz="1750" dirty="0">
                <a:solidFill>
                  <a:schemeClr val="accent5">
                    <a:lumMod val="20000"/>
                    <a:lumOff val="8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</a:t>
            </a:r>
            <a:r>
              <a:rPr lang="en-US" sz="1750" b="1" dirty="0">
                <a:solidFill>
                  <a:schemeClr val="accent5">
                    <a:lumMod val="20000"/>
                    <a:lumOff val="8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ROC AUC</a:t>
            </a:r>
            <a:r>
              <a:rPr lang="en-US" sz="1750" dirty="0">
                <a:solidFill>
                  <a:schemeClr val="accent5">
                    <a:lumMod val="20000"/>
                    <a:lumOff val="8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</a:t>
            </a:r>
            <a:r>
              <a:rPr lang="en-US" sz="1750" b="1" dirty="0">
                <a:solidFill>
                  <a:schemeClr val="accent5">
                    <a:lumMod val="20000"/>
                    <a:lumOff val="8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accuracy</a:t>
            </a:r>
            <a:r>
              <a:rPr lang="en-US" sz="1750" dirty="0">
                <a:solidFill>
                  <a:schemeClr val="accent5">
                    <a:lumMod val="20000"/>
                    <a:lumOff val="8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</a:t>
            </a:r>
            <a:r>
              <a:rPr lang="en-US" sz="1750" b="1" dirty="0">
                <a:solidFill>
                  <a:schemeClr val="accent5">
                    <a:lumMod val="20000"/>
                    <a:lumOff val="8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precision</a:t>
            </a:r>
            <a:r>
              <a:rPr lang="en-US" sz="1750" dirty="0">
                <a:solidFill>
                  <a:schemeClr val="accent5">
                    <a:lumMod val="20000"/>
                    <a:lumOff val="8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</a:t>
            </a:r>
            <a:r>
              <a:rPr lang="en-US" sz="1750" b="1" dirty="0">
                <a:solidFill>
                  <a:schemeClr val="accent5">
                    <a:lumMod val="20000"/>
                    <a:lumOff val="8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recall</a:t>
            </a:r>
            <a:r>
              <a:rPr lang="en-US" sz="1750" dirty="0">
                <a:solidFill>
                  <a:schemeClr val="accent5">
                    <a:lumMod val="20000"/>
                    <a:lumOff val="8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and </a:t>
            </a:r>
            <a:r>
              <a:rPr lang="en-US" sz="1750" b="1" dirty="0">
                <a:solidFill>
                  <a:schemeClr val="accent5">
                    <a:lumMod val="20000"/>
                    <a:lumOff val="8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confusion matrix</a:t>
            </a:r>
            <a:r>
              <a:rPr lang="en-US" sz="1750" dirty="0">
                <a:solidFill>
                  <a:schemeClr val="accent5">
                    <a:lumMod val="20000"/>
                    <a:lumOff val="8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results on both test and validation sets.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750" b="1" dirty="0">
                <a:solidFill>
                  <a:schemeClr val="accent5">
                    <a:lumMod val="20000"/>
                    <a:lumOff val="8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CatBoost</a:t>
            </a:r>
            <a:r>
              <a:rPr lang="en-US" sz="1750" dirty="0">
                <a:solidFill>
                  <a:schemeClr val="accent5">
                    <a:lumMod val="20000"/>
                    <a:lumOff val="8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</a:t>
            </a:r>
            <a:r>
              <a:rPr lang="en-US" sz="1750" b="1" dirty="0">
                <a:solidFill>
                  <a:schemeClr val="accent5">
                    <a:lumMod val="20000"/>
                    <a:lumOff val="8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XGBoost</a:t>
            </a:r>
            <a:r>
              <a:rPr lang="en-US" sz="1750" dirty="0">
                <a:solidFill>
                  <a:schemeClr val="accent5">
                    <a:lumMod val="20000"/>
                    <a:lumOff val="8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and </a:t>
            </a:r>
            <a:r>
              <a:rPr lang="en-US" sz="1750" b="1" dirty="0">
                <a:solidFill>
                  <a:schemeClr val="accent5">
                    <a:lumMod val="20000"/>
                    <a:lumOff val="8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LightGBM</a:t>
            </a:r>
            <a:r>
              <a:rPr lang="en-US" sz="1750" dirty="0">
                <a:solidFill>
                  <a:schemeClr val="accent5">
                    <a:lumMod val="20000"/>
                    <a:lumOff val="8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consistently outperformed other models across all metrics.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750" dirty="0">
                <a:solidFill>
                  <a:schemeClr val="accent5">
                    <a:lumMod val="20000"/>
                    <a:lumOff val="8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Hyperparameter tuning was performed using </a:t>
            </a:r>
            <a:r>
              <a:rPr lang="en-US" sz="1750" b="1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GridSearchCV</a:t>
            </a:r>
            <a:r>
              <a:rPr lang="en-US" sz="1750" dirty="0">
                <a:solidFill>
                  <a:schemeClr val="accent5">
                    <a:lumMod val="20000"/>
                    <a:lumOff val="8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or </a:t>
            </a:r>
            <a:r>
              <a:rPr lang="en-US" sz="1750" b="1" dirty="0">
                <a:solidFill>
                  <a:schemeClr val="accent5">
                    <a:lumMod val="20000"/>
                    <a:lumOff val="8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custom search strategies</a:t>
            </a:r>
            <a:r>
              <a:rPr lang="en-US" sz="1750" dirty="0">
                <a:solidFill>
                  <a:schemeClr val="accent5">
                    <a:lumMod val="20000"/>
                    <a:lumOff val="8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and the best-performing parameters are listed.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750" dirty="0">
                <a:solidFill>
                  <a:schemeClr val="accent5">
                    <a:lumMod val="20000"/>
                    <a:lumOff val="8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This benchmark guided the final model selection for deployment.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8C978BA-992C-F1E5-3991-B8040BC0A1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ABDA3970-CA61-6422-59EB-E1AD4E2B79CF}"/>
              </a:ext>
            </a:extLst>
          </p:cNvPr>
          <p:cNvSpPr/>
          <p:nvPr/>
        </p:nvSpPr>
        <p:spPr>
          <a:xfrm>
            <a:off x="700087" y="0"/>
            <a:ext cx="7237204" cy="193944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dirty="0">
                <a:solidFill>
                  <a:srgbClr val="76B9FF"/>
                </a:solidFill>
                <a:latin typeface="Roboto Slab"/>
                <a:ea typeface="Roboto Slab"/>
                <a:cs typeface="Roboto Slab"/>
              </a:rPr>
              <a:t>Alternative Analysis</a:t>
            </a:r>
            <a:r>
              <a:rPr lang="en-US" sz="4400" kern="1200" dirty="0">
                <a:solidFill>
                  <a:srgbClr val="76B9FF"/>
                </a:solidFill>
                <a:latin typeface="Roboto Slab"/>
                <a:ea typeface="Roboto Slab"/>
                <a:cs typeface="Roboto Slab"/>
              </a:rPr>
              <a:t> –</a:t>
            </a:r>
            <a:br>
              <a:rPr lang="en-US" sz="4400" kern="1200" dirty="0">
                <a:solidFill>
                  <a:srgbClr val="76B9FF"/>
                </a:solidFill>
                <a:latin typeface="Roboto Slab"/>
                <a:ea typeface="Roboto Slab"/>
                <a:cs typeface="Roboto Slab"/>
              </a:rPr>
            </a:br>
            <a:r>
              <a:rPr lang="en-US" sz="2400" kern="1200" dirty="0">
                <a:solidFill>
                  <a:srgbClr val="76B9FF"/>
                </a:solidFill>
                <a:latin typeface="Roboto Slab"/>
                <a:ea typeface="Roboto Slab"/>
                <a:cs typeface="Roboto Slab"/>
              </a:rPr>
              <a:t>considering Heart disease as our target variable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400" dirty="0">
              <a:solidFill>
                <a:schemeClr val="bg1"/>
              </a:solidFill>
              <a:latin typeface="+mj-lt"/>
              <a:ea typeface="Calibri Light"/>
              <a:cs typeface="Calibri Ligh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CD86B7B-C4E6-BC51-7C3F-7C7E164C859C}"/>
              </a:ext>
            </a:extLst>
          </p:cNvPr>
          <p:cNvSpPr txBox="1"/>
          <p:nvPr/>
        </p:nvSpPr>
        <p:spPr>
          <a:xfrm>
            <a:off x="1077263" y="2002126"/>
            <a:ext cx="5764768" cy="4137398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50" dirty="0">
              <a:solidFill>
                <a:schemeClr val="accent5">
                  <a:lumMod val="20000"/>
                  <a:lumOff val="80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6258F736-B256-8039-9DC6-F4E49A5C5A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4482365" y="0"/>
            <a:ext cx="148035" cy="8229600"/>
            <a:chOff x="12068638" y="0"/>
            <a:chExt cx="123362" cy="6858000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10B4520A-996E-330C-99DA-69CA4D89E9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EC8FA945-E356-695F-18D6-CAD4EF34FE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3527553"/>
              <a:ext cx="123362" cy="3330447"/>
            </a:xfrm>
            <a:prstGeom prst="rect">
              <a:avLst/>
            </a:prstGeom>
            <a:gradFill>
              <a:gsLst>
                <a:gs pos="1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424A2FB2-128F-918E-2440-674E760C82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925" y="1676899"/>
            <a:ext cx="4557714" cy="61331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32FD78D-9E65-7404-BC4F-D5AF399ECA9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" r="17005"/>
          <a:stretch/>
        </p:blipFill>
        <p:spPr>
          <a:xfrm>
            <a:off x="5757698" y="1676899"/>
            <a:ext cx="4443578" cy="61331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7DA5FFA-8264-68D1-6085-08FF488126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30583" y="1676899"/>
            <a:ext cx="3803749" cy="613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9184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C978BA-992C-F1E5-3991-B8040BC0A1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ABDA3970-CA61-6422-59EB-E1AD4E2B79CF}"/>
              </a:ext>
            </a:extLst>
          </p:cNvPr>
          <p:cNvSpPr/>
          <p:nvPr/>
        </p:nvSpPr>
        <p:spPr>
          <a:xfrm>
            <a:off x="1052031" y="150634"/>
            <a:ext cx="7237204" cy="193944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>
                <a:solidFill>
                  <a:srgbClr val="76B9FF"/>
                </a:solidFill>
                <a:latin typeface="Roboto Slab"/>
                <a:ea typeface="Roboto Slab"/>
                <a:cs typeface="Roboto Slab"/>
              </a:rPr>
              <a:t>Deployment</a:t>
            </a:r>
            <a:r>
              <a:rPr lang="en-US" sz="4400" kern="1200">
                <a:solidFill>
                  <a:srgbClr val="76B9FF"/>
                </a:solidFill>
                <a:latin typeface="Roboto Slab"/>
                <a:ea typeface="Roboto Slab"/>
                <a:cs typeface="Roboto Slab"/>
              </a:rPr>
              <a:t> 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400">
              <a:solidFill>
                <a:schemeClr val="bg1"/>
              </a:solidFill>
              <a:latin typeface="+mj-lt"/>
              <a:ea typeface="Calibri Light"/>
              <a:cs typeface="Calibri Ligh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CD86B7B-C4E6-BC51-7C3F-7C7E164C859C}"/>
              </a:ext>
            </a:extLst>
          </p:cNvPr>
          <p:cNvSpPr txBox="1"/>
          <p:nvPr/>
        </p:nvSpPr>
        <p:spPr>
          <a:xfrm>
            <a:off x="1077263" y="2002126"/>
            <a:ext cx="5764768" cy="4137398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42900" indent="-342900">
              <a:lnSpc>
                <a:spcPts val="2350"/>
              </a:lnSpc>
              <a:spcAft>
                <a:spcPts val="600"/>
              </a:spcAft>
              <a:buFont typeface="Arial"/>
              <a:buChar char="•"/>
            </a:pPr>
            <a:r>
              <a:rPr lang="en-US" sz="1750" dirty="0">
                <a:solidFill>
                  <a:schemeClr val="accent5">
                    <a:lumMod val="20000"/>
                    <a:lumOff val="8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The final stroke prediction model was deployed locally using a web app.</a:t>
            </a:r>
          </a:p>
          <a:p>
            <a:pPr marL="342900" indent="-342900">
              <a:lnSpc>
                <a:spcPts val="2350"/>
              </a:lnSpc>
              <a:spcAft>
                <a:spcPts val="600"/>
              </a:spcAft>
              <a:buFont typeface="Arial"/>
              <a:buChar char="•"/>
            </a:pPr>
            <a:r>
              <a:rPr lang="en-US" sz="1750" dirty="0">
                <a:solidFill>
                  <a:schemeClr val="accent5">
                    <a:lumMod val="20000"/>
                    <a:lumOff val="8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Model serialized using Pickle (.</a:t>
            </a:r>
            <a:r>
              <a:rPr lang="en-US" sz="1750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pkl</a:t>
            </a:r>
            <a:r>
              <a:rPr lang="en-US" sz="1750" dirty="0">
                <a:solidFill>
                  <a:schemeClr val="accent5">
                    <a:lumMod val="20000"/>
                    <a:lumOff val="8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) file.</a:t>
            </a:r>
          </a:p>
          <a:p>
            <a:pPr marL="342900" indent="-342900">
              <a:lnSpc>
                <a:spcPts val="2350"/>
              </a:lnSpc>
              <a:spcAft>
                <a:spcPts val="600"/>
              </a:spcAft>
              <a:buFont typeface="Arial"/>
              <a:buChar char="•"/>
            </a:pPr>
            <a:r>
              <a:rPr lang="en-US" sz="1750" dirty="0">
                <a:solidFill>
                  <a:schemeClr val="accent5">
                    <a:lumMod val="20000"/>
                    <a:lumOff val="8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App accepts patient inputs and predicts stroke risk in real-time.</a:t>
            </a:r>
          </a:p>
          <a:p>
            <a:pPr>
              <a:lnSpc>
                <a:spcPts val="2350"/>
              </a:lnSpc>
              <a:spcAft>
                <a:spcPts val="600"/>
              </a:spcAft>
            </a:pPr>
            <a:r>
              <a:rPr lang="en-US" sz="1750" dirty="0">
                <a:solidFill>
                  <a:schemeClr val="accent5">
                    <a:lumMod val="20000"/>
                    <a:lumOff val="8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Technologies Used:</a:t>
            </a:r>
          </a:p>
          <a:p>
            <a:pPr marL="342900" indent="-342900">
              <a:lnSpc>
                <a:spcPts val="2350"/>
              </a:lnSpc>
              <a:spcAft>
                <a:spcPts val="600"/>
              </a:spcAft>
              <a:buFont typeface="Arial"/>
              <a:buChar char="•"/>
            </a:pPr>
            <a:r>
              <a:rPr lang="en-US" sz="1750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Streamlit</a:t>
            </a:r>
            <a:r>
              <a:rPr lang="en-US" sz="1750" dirty="0">
                <a:solidFill>
                  <a:schemeClr val="accent5">
                    <a:lumMod val="20000"/>
                    <a:lumOff val="8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for frontend UI</a:t>
            </a:r>
          </a:p>
          <a:p>
            <a:pPr marL="342900" indent="-342900">
              <a:lnSpc>
                <a:spcPts val="2350"/>
              </a:lnSpc>
              <a:spcAft>
                <a:spcPts val="600"/>
              </a:spcAft>
              <a:buFont typeface="Arial"/>
              <a:buChar char="•"/>
            </a:pPr>
            <a:r>
              <a:rPr lang="en-US" sz="1750" dirty="0">
                <a:solidFill>
                  <a:schemeClr val="accent5">
                    <a:lumMod val="20000"/>
                    <a:lumOff val="8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Pickle for model loading</a:t>
            </a:r>
          </a:p>
          <a:p>
            <a:pPr marL="342900" indent="-342900">
              <a:lnSpc>
                <a:spcPts val="2350"/>
              </a:lnSpc>
              <a:spcAft>
                <a:spcPts val="600"/>
              </a:spcAft>
              <a:buFont typeface="Arial"/>
              <a:buChar char="•"/>
            </a:pPr>
            <a:r>
              <a:rPr lang="en-US" sz="1750" dirty="0">
                <a:solidFill>
                  <a:schemeClr val="accent5">
                    <a:lumMod val="20000"/>
                    <a:lumOff val="8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Python environment (local machine)</a:t>
            </a:r>
          </a:p>
          <a:p>
            <a:pPr marL="342900" indent="-342900">
              <a:lnSpc>
                <a:spcPts val="2350"/>
              </a:lnSpc>
              <a:spcAft>
                <a:spcPts val="600"/>
              </a:spcAft>
              <a:buFont typeface="Arial"/>
              <a:buChar char="•"/>
            </a:pPr>
            <a:r>
              <a:rPr lang="en-US" sz="1750" dirty="0">
                <a:solidFill>
                  <a:schemeClr val="accent5">
                    <a:lumMod val="20000"/>
                    <a:lumOff val="8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Future Deployment Options:</a:t>
            </a:r>
          </a:p>
          <a:p>
            <a:pPr marL="342900" indent="-342900">
              <a:lnSpc>
                <a:spcPts val="2350"/>
              </a:lnSpc>
              <a:spcAft>
                <a:spcPts val="600"/>
              </a:spcAft>
              <a:buFont typeface="Arial"/>
              <a:buChar char="•"/>
            </a:pPr>
            <a:r>
              <a:rPr lang="en-US" sz="1750" dirty="0">
                <a:solidFill>
                  <a:schemeClr val="accent5">
                    <a:lumMod val="20000"/>
                    <a:lumOff val="8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Can be hosted on Heroku, Render, or AWS EC2 for public access.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50" dirty="0">
              <a:solidFill>
                <a:schemeClr val="accent5">
                  <a:lumMod val="20000"/>
                  <a:lumOff val="80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17" name="Picture 1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147502A-4671-0FB8-333C-D1433CED1F8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" t="-1" r="18804" b="-1"/>
          <a:stretch/>
        </p:blipFill>
        <p:spPr>
          <a:xfrm>
            <a:off x="7788371" y="500342"/>
            <a:ext cx="5540003" cy="6924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3748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11669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Dataset Overview</a:t>
            </a:r>
            <a:endParaRPr lang="en-US" sz="4450"/>
          </a:p>
        </p:txBody>
      </p:sp>
      <p:sp>
        <p:nvSpPr>
          <p:cNvPr id="4" name="Shape 1"/>
          <p:cNvSpPr/>
          <p:nvPr/>
        </p:nvSpPr>
        <p:spPr>
          <a:xfrm>
            <a:off x="6280190" y="3165634"/>
            <a:ext cx="7556421" cy="1966198"/>
          </a:xfrm>
          <a:prstGeom prst="roundRect">
            <a:avLst>
              <a:gd name="adj" fmla="val 1730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" name="Shape 2"/>
          <p:cNvSpPr/>
          <p:nvPr/>
        </p:nvSpPr>
        <p:spPr>
          <a:xfrm>
            <a:off x="6287810" y="3173254"/>
            <a:ext cx="75411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Text 3"/>
          <p:cNvSpPr/>
          <p:nvPr/>
        </p:nvSpPr>
        <p:spPr>
          <a:xfrm>
            <a:off x="6514624" y="3316962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Total Observations</a:t>
            </a:r>
            <a:endParaRPr lang="en-US" sz="1750"/>
          </a:p>
        </p:txBody>
      </p:sp>
      <p:sp>
        <p:nvSpPr>
          <p:cNvPr id="7" name="Text 4"/>
          <p:cNvSpPr/>
          <p:nvPr/>
        </p:nvSpPr>
        <p:spPr>
          <a:xfrm>
            <a:off x="10289024" y="3316962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5,110</a:t>
            </a:r>
            <a:endParaRPr lang="en-US" sz="1750"/>
          </a:p>
        </p:txBody>
      </p:sp>
      <p:sp>
        <p:nvSpPr>
          <p:cNvPr id="8" name="Shape 5"/>
          <p:cNvSpPr/>
          <p:nvPr/>
        </p:nvSpPr>
        <p:spPr>
          <a:xfrm>
            <a:off x="6287810" y="3823573"/>
            <a:ext cx="75411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9" name="Text 6"/>
          <p:cNvSpPr/>
          <p:nvPr/>
        </p:nvSpPr>
        <p:spPr>
          <a:xfrm>
            <a:off x="6514624" y="3967282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Attributes</a:t>
            </a:r>
            <a:endParaRPr lang="en-US" sz="1750"/>
          </a:p>
        </p:txBody>
      </p:sp>
      <p:sp>
        <p:nvSpPr>
          <p:cNvPr id="10" name="Text 7"/>
          <p:cNvSpPr/>
          <p:nvPr/>
        </p:nvSpPr>
        <p:spPr>
          <a:xfrm>
            <a:off x="10289024" y="3967282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12 (1 target + 11 features)</a:t>
            </a:r>
            <a:endParaRPr lang="en-US" sz="1750"/>
          </a:p>
        </p:txBody>
      </p:sp>
      <p:sp>
        <p:nvSpPr>
          <p:cNvPr id="11" name="Shape 8"/>
          <p:cNvSpPr/>
          <p:nvPr/>
        </p:nvSpPr>
        <p:spPr>
          <a:xfrm>
            <a:off x="6287810" y="4473893"/>
            <a:ext cx="75411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2" name="Text 9"/>
          <p:cNvSpPr/>
          <p:nvPr/>
        </p:nvSpPr>
        <p:spPr>
          <a:xfrm>
            <a:off x="6514624" y="4617601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Source</a:t>
            </a:r>
            <a:endParaRPr lang="en-US" sz="1750"/>
          </a:p>
        </p:txBody>
      </p:sp>
      <p:sp>
        <p:nvSpPr>
          <p:cNvPr id="13" name="Text 10"/>
          <p:cNvSpPr/>
          <p:nvPr/>
        </p:nvSpPr>
        <p:spPr>
          <a:xfrm>
            <a:off x="10289024" y="4617601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Kaggle Healthcare Analytics</a:t>
            </a:r>
            <a:endParaRPr lang="en-US" sz="1750"/>
          </a:p>
        </p:txBody>
      </p:sp>
      <p:sp>
        <p:nvSpPr>
          <p:cNvPr id="14" name="Text 11"/>
          <p:cNvSpPr/>
          <p:nvPr/>
        </p:nvSpPr>
        <p:spPr>
          <a:xfrm>
            <a:off x="6280190" y="5386983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dataset contains demographic, medical, and lifestyle features to predict stroke occurrence.</a:t>
            </a:r>
            <a:endParaRPr lang="en-US" sz="175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42447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78775" y="2959298"/>
            <a:ext cx="4848939" cy="6061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50"/>
              </a:lnSpc>
              <a:buNone/>
            </a:pPr>
            <a:r>
              <a:rPr lang="en-US" sz="380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Challenges Faced</a:t>
            </a:r>
            <a:endParaRPr lang="en-US" sz="380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775" y="3890248"/>
            <a:ext cx="484823" cy="48482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357551" y="3971449"/>
            <a:ext cx="2424470" cy="3030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Class Imbalance</a:t>
            </a:r>
            <a:endParaRPr lang="en-US" sz="1900"/>
          </a:p>
        </p:txBody>
      </p:sp>
      <p:sp>
        <p:nvSpPr>
          <p:cNvPr id="6" name="Text 2"/>
          <p:cNvSpPr/>
          <p:nvPr/>
        </p:nvSpPr>
        <p:spPr>
          <a:xfrm>
            <a:off x="1357551" y="4390787"/>
            <a:ext cx="12594074" cy="3102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Rare positive cases led to overfitting</a:t>
            </a:r>
            <a:endParaRPr lang="en-US" sz="150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775" y="5122902"/>
            <a:ext cx="484823" cy="48482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357551" y="5204103"/>
            <a:ext cx="2424470" cy="3030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Limited Features</a:t>
            </a:r>
            <a:endParaRPr lang="en-US" sz="1900"/>
          </a:p>
        </p:txBody>
      </p:sp>
      <p:sp>
        <p:nvSpPr>
          <p:cNvPr id="9" name="Text 4"/>
          <p:cNvSpPr/>
          <p:nvPr/>
        </p:nvSpPr>
        <p:spPr>
          <a:xfrm>
            <a:off x="1357551" y="5623441"/>
            <a:ext cx="12594074" cy="3102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Lack of medical history depth</a:t>
            </a:r>
            <a:endParaRPr lang="en-US" sz="150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8775" y="6355556"/>
            <a:ext cx="484823" cy="48482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357551" y="6436757"/>
            <a:ext cx="2424470" cy="3030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Missing Values</a:t>
            </a:r>
            <a:endParaRPr lang="en-US" sz="1900"/>
          </a:p>
        </p:txBody>
      </p:sp>
      <p:sp>
        <p:nvSpPr>
          <p:cNvPr id="12" name="Text 6"/>
          <p:cNvSpPr/>
          <p:nvPr/>
        </p:nvSpPr>
        <p:spPr>
          <a:xfrm>
            <a:off x="1357551" y="6856095"/>
            <a:ext cx="12594074" cy="3102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Handling unknowns required custom imputation</a:t>
            </a:r>
            <a:endParaRPr lang="en-US" sz="1500"/>
          </a:p>
        </p:txBody>
      </p:sp>
      <p:sp>
        <p:nvSpPr>
          <p:cNvPr id="13" name="Text 7"/>
          <p:cNvSpPr/>
          <p:nvPr/>
        </p:nvSpPr>
        <p:spPr>
          <a:xfrm>
            <a:off x="678775" y="7384494"/>
            <a:ext cx="13272849" cy="3102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SMOTE and stratified sampling mitigated imbalance issues.</a:t>
            </a:r>
            <a:endParaRPr lang="en-US" sz="15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730823"/>
            <a:ext cx="658391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Conclusion &amp; References</a:t>
            </a:r>
            <a:endParaRPr lang="en-US" sz="4450"/>
          </a:p>
        </p:txBody>
      </p:sp>
      <p:sp>
        <p:nvSpPr>
          <p:cNvPr id="4" name="Shape 1"/>
          <p:cNvSpPr/>
          <p:nvPr/>
        </p:nvSpPr>
        <p:spPr>
          <a:xfrm>
            <a:off x="793790" y="4779764"/>
            <a:ext cx="4196358" cy="2554248"/>
          </a:xfrm>
          <a:prstGeom prst="roundRect">
            <a:avLst>
              <a:gd name="adj" fmla="val 1332"/>
            </a:avLst>
          </a:prstGeom>
          <a:solidFill>
            <a:srgbClr val="3F4652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Text 2"/>
          <p:cNvSpPr/>
          <p:nvPr/>
        </p:nvSpPr>
        <p:spPr>
          <a:xfrm>
            <a:off x="1020604" y="50065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Key Findings</a:t>
            </a:r>
            <a:endParaRPr lang="en-US" sz="2200"/>
          </a:p>
        </p:txBody>
      </p:sp>
      <p:sp>
        <p:nvSpPr>
          <p:cNvPr id="6" name="Text 3"/>
          <p:cNvSpPr/>
          <p:nvPr/>
        </p:nvSpPr>
        <p:spPr>
          <a:xfrm>
            <a:off x="1020604" y="5496997"/>
            <a:ext cx="374273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LightGBM: best performance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1020604" y="5939195"/>
            <a:ext cx="37427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Age, glucose, hypertension: top predictors</a:t>
            </a:r>
            <a:endParaRPr lang="en-US" sz="1750"/>
          </a:p>
        </p:txBody>
      </p:sp>
      <p:sp>
        <p:nvSpPr>
          <p:cNvPr id="8" name="Text 5"/>
          <p:cNvSpPr/>
          <p:nvPr/>
        </p:nvSpPr>
        <p:spPr>
          <a:xfrm>
            <a:off x="1020604" y="6744295"/>
            <a:ext cx="374273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92% AUC achieved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5216962" y="4779764"/>
            <a:ext cx="4196358" cy="2554248"/>
          </a:xfrm>
          <a:prstGeom prst="roundRect">
            <a:avLst>
              <a:gd name="adj" fmla="val 1332"/>
            </a:avLst>
          </a:prstGeom>
          <a:solidFill>
            <a:srgbClr val="3F4652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0" name="Text 7"/>
          <p:cNvSpPr/>
          <p:nvPr/>
        </p:nvSpPr>
        <p:spPr>
          <a:xfrm>
            <a:off x="5443776" y="50065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Next Steps</a:t>
            </a:r>
            <a:endParaRPr lang="en-US" sz="2200"/>
          </a:p>
        </p:txBody>
      </p:sp>
      <p:sp>
        <p:nvSpPr>
          <p:cNvPr id="11" name="Text 8"/>
          <p:cNvSpPr/>
          <p:nvPr/>
        </p:nvSpPr>
        <p:spPr>
          <a:xfrm>
            <a:off x="5443776" y="5496997"/>
            <a:ext cx="37427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Model monitoring implementation</a:t>
            </a:r>
            <a:endParaRPr lang="en-US" sz="1750"/>
          </a:p>
        </p:txBody>
      </p:sp>
      <p:sp>
        <p:nvSpPr>
          <p:cNvPr id="12" name="Text 9"/>
          <p:cNvSpPr/>
          <p:nvPr/>
        </p:nvSpPr>
        <p:spPr>
          <a:xfrm>
            <a:off x="5443776" y="6302097"/>
            <a:ext cx="374273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Add clinical features</a:t>
            </a:r>
            <a:endParaRPr lang="en-US" sz="1750"/>
          </a:p>
        </p:txBody>
      </p:sp>
      <p:sp>
        <p:nvSpPr>
          <p:cNvPr id="13" name="Text 10"/>
          <p:cNvSpPr/>
          <p:nvPr/>
        </p:nvSpPr>
        <p:spPr>
          <a:xfrm>
            <a:off x="5443776" y="6744295"/>
            <a:ext cx="374273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Validate with new cohorts</a:t>
            </a:r>
            <a:endParaRPr lang="en-US" sz="1750"/>
          </a:p>
        </p:txBody>
      </p:sp>
      <p:sp>
        <p:nvSpPr>
          <p:cNvPr id="14" name="Shape 11"/>
          <p:cNvSpPr/>
          <p:nvPr/>
        </p:nvSpPr>
        <p:spPr>
          <a:xfrm>
            <a:off x="9640133" y="4779764"/>
            <a:ext cx="4196358" cy="2554248"/>
          </a:xfrm>
          <a:prstGeom prst="roundRect">
            <a:avLst>
              <a:gd name="adj" fmla="val 1332"/>
            </a:avLst>
          </a:prstGeom>
          <a:solidFill>
            <a:srgbClr val="3F4652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5" name="Text 12"/>
          <p:cNvSpPr/>
          <p:nvPr/>
        </p:nvSpPr>
        <p:spPr>
          <a:xfrm>
            <a:off x="9866948" y="50065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References</a:t>
            </a:r>
            <a:endParaRPr lang="en-US" sz="2200"/>
          </a:p>
        </p:txBody>
      </p:sp>
      <p:sp>
        <p:nvSpPr>
          <p:cNvPr id="16" name="Text 13"/>
          <p:cNvSpPr/>
          <p:nvPr/>
        </p:nvSpPr>
        <p:spPr>
          <a:xfrm>
            <a:off x="9866948" y="5496997"/>
            <a:ext cx="374273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Stroke dataset: strokedata.org</a:t>
            </a:r>
            <a:endParaRPr lang="en-US" sz="1750"/>
          </a:p>
        </p:txBody>
      </p:sp>
      <p:sp>
        <p:nvSpPr>
          <p:cNvPr id="17" name="Text 14"/>
          <p:cNvSpPr/>
          <p:nvPr/>
        </p:nvSpPr>
        <p:spPr>
          <a:xfrm>
            <a:off x="9866948" y="5939195"/>
            <a:ext cx="374273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CatBoost docs v0.26</a:t>
            </a:r>
            <a:endParaRPr lang="en-US" sz="1750" dirty="0"/>
          </a:p>
        </p:txBody>
      </p:sp>
      <p:sp>
        <p:nvSpPr>
          <p:cNvPr id="18" name="Text 15"/>
          <p:cNvSpPr/>
          <p:nvPr/>
        </p:nvSpPr>
        <p:spPr>
          <a:xfrm>
            <a:off x="9866948" y="6381393"/>
            <a:ext cx="374273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CRISP-DM: Chapman et al.</a:t>
            </a:r>
            <a:endParaRPr lang="en-US" sz="175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30" y="57358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Data Understanding</a:t>
            </a:r>
            <a:endParaRPr lang="en-US" sz="4450"/>
          </a:p>
        </p:txBody>
      </p:sp>
      <p:sp>
        <p:nvSpPr>
          <p:cNvPr id="3" name="Text 1"/>
          <p:cNvSpPr/>
          <p:nvPr/>
        </p:nvSpPr>
        <p:spPr>
          <a:xfrm>
            <a:off x="793730" y="1481720"/>
            <a:ext cx="432486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Missing Values Handling - </a:t>
            </a:r>
            <a:r>
              <a:rPr lang="en-US" sz="2200" err="1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bmi</a:t>
            </a:r>
            <a:endParaRPr lang="en-US" sz="2200"/>
          </a:p>
        </p:txBody>
      </p:sp>
      <p:sp>
        <p:nvSpPr>
          <p:cNvPr id="5" name="Text 3"/>
          <p:cNvSpPr/>
          <p:nvPr/>
        </p:nvSpPr>
        <p:spPr>
          <a:xfrm>
            <a:off x="793730" y="166317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2850"/>
              </a:lnSpc>
              <a:buSzPct val="100000"/>
            </a:pPr>
            <a:endParaRPr lang="en-US" sz="1750" dirty="0">
              <a:solidFill>
                <a:srgbClr val="D6E5EF"/>
              </a:solidFill>
              <a:latin typeface="Roboto" pitchFamily="34" charset="0"/>
              <a:ea typeface="Roboto" pitchFamily="34" charset="-122"/>
              <a:cs typeface="Roboto" pitchFamily="34" charset="-120"/>
            </a:endParaRPr>
          </a:p>
          <a:p>
            <a:pPr algn="l">
              <a:lnSpc>
                <a:spcPts val="2850"/>
              </a:lnSpc>
              <a:buSzPct val="100000"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</a:t>
            </a:r>
            <a:r>
              <a:rPr lang="en-US" sz="175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ptions Considered</a:t>
            </a:r>
          </a:p>
          <a:p>
            <a:pPr marL="285750" indent="-285750" algn="l">
              <a:lnSpc>
                <a:spcPts val="285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Median Imputation: </a:t>
            </a:r>
            <a:r>
              <a:rPr lang="en-US" sz="1750" dirty="0">
                <a:solidFill>
                  <a:schemeClr val="accent5">
                    <a:lumMod val="20000"/>
                    <a:lumOff val="8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Simple, but ignores relationships between featu</a:t>
            </a:r>
            <a:r>
              <a:rPr lang="en-US" sz="1600" dirty="0">
                <a:solidFill>
                  <a:schemeClr val="accent5">
                    <a:lumMod val="20000"/>
                    <a:lumOff val="8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res</a:t>
            </a:r>
          </a:p>
          <a:p>
            <a:pPr algn="l">
              <a:lnSpc>
                <a:spcPts val="2850"/>
              </a:lnSpc>
              <a:buSzPct val="100000"/>
            </a:pPr>
            <a:endParaRPr lang="en-US" sz="1600" dirty="0">
              <a:solidFill>
                <a:schemeClr val="accent5">
                  <a:lumMod val="20000"/>
                  <a:lumOff val="80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>
              <a:buNone/>
            </a:pPr>
            <a:r>
              <a:rPr lang="en-IN" sz="1750" b="1" dirty="0">
                <a:solidFill>
                  <a:schemeClr val="accent5">
                    <a:lumMod val="20000"/>
                    <a:lumOff val="8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KNN Imputation (Chosen)</a:t>
            </a:r>
            <a:r>
              <a:rPr lang="en-IN" sz="1750" dirty="0">
                <a:solidFill>
                  <a:schemeClr val="accent5">
                    <a:lumMod val="20000"/>
                    <a:lumOff val="8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50" dirty="0">
                <a:solidFill>
                  <a:schemeClr val="accent5">
                    <a:lumMod val="20000"/>
                    <a:lumOff val="8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Handles skewed distribution seen in histogram &amp; density plot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50" dirty="0">
                <a:solidFill>
                  <a:schemeClr val="accent5">
                    <a:lumMod val="20000"/>
                    <a:lumOff val="8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Avoids median’s insensitivity to outliers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50" dirty="0">
                <a:solidFill>
                  <a:schemeClr val="accent5">
                    <a:lumMod val="20000"/>
                    <a:lumOff val="8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Maintains relationships with variables like age and glucose level</a:t>
            </a:r>
          </a:p>
          <a:p>
            <a:pPr algn="l">
              <a:lnSpc>
                <a:spcPts val="2850"/>
              </a:lnSpc>
              <a:buSzPct val="100000"/>
            </a:pPr>
            <a:endParaRPr lang="en-US" sz="1750" dirty="0">
              <a:solidFill>
                <a:schemeClr val="accent5">
                  <a:lumMod val="20000"/>
                  <a:lumOff val="80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9416D02-31D9-D9E8-2268-8B2C4E070C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86200" y="725893"/>
            <a:ext cx="3021688" cy="338890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F8D27F7-A1FB-F82C-803D-137A5AC9EB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229" y="4716250"/>
            <a:ext cx="4324862" cy="284244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6BBD09F-9625-81CA-D0B0-C3898146F0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16835" y="4716250"/>
            <a:ext cx="3994040" cy="284244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A6AB9DD-45BD-BB36-CBB5-D8E88E2A2A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72371" y="4716250"/>
            <a:ext cx="5173698" cy="278745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53135" y="60000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Feature Scaling</a:t>
            </a:r>
            <a:endParaRPr lang="en-US" sz="4450"/>
          </a:p>
        </p:txBody>
      </p:sp>
      <p:sp>
        <p:nvSpPr>
          <p:cNvPr id="13" name="Rectangle 1">
            <a:extLst>
              <a:ext uri="{FF2B5EF4-FFF2-40B4-BE49-F238E27FC236}">
                <a16:creationId xmlns:a16="http://schemas.microsoft.com/office/drawing/2014/main" id="{AA0D2456-6BDD-4A9B-B65E-12A58501F4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53135" y="1546390"/>
            <a:ext cx="7517934" cy="20544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750" b="1" i="0" u="none" strike="noStrike" cap="none" normalizeH="0" baseline="0">
                <a:ln>
                  <a:noFill/>
                </a:ln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⚙️ </a:t>
            </a:r>
            <a:r>
              <a:rPr kumimoji="0" lang="en-US" altLang="en-US" sz="2000" b="1" i="0" u="none" strike="noStrike" cap="none" normalizeH="0" baseline="0">
                <a:ln>
                  <a:noFill/>
                </a:ln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Why Feature Scaling?</a:t>
            </a:r>
            <a:endParaRPr lang="en-US" altLang="en-US" sz="2000" b="1">
              <a:solidFill>
                <a:schemeClr val="accent5">
                  <a:lumMod val="20000"/>
                  <a:lumOff val="80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1" i="0" u="none" strike="noStrike" cap="none" normalizeH="0" baseline="0">
              <a:ln>
                <a:noFill/>
              </a:ln>
              <a:solidFill>
                <a:schemeClr val="accent5">
                  <a:lumMod val="20000"/>
                  <a:lumOff val="80000"/>
                </a:schemeClr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750" b="0" i="0" u="none" strike="noStrike" cap="none" normalizeH="0" baseline="0">
                <a:ln>
                  <a:noFill/>
                </a:ln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Machine learning models (like KNN, Logistic Regression, SVM) are sensitive to the scale of input features.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750" b="0" i="0" u="none" strike="noStrike" cap="none" normalizeH="0" baseline="0">
                <a:ln>
                  <a:noFill/>
                </a:ln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Features like age, </a:t>
            </a:r>
            <a:r>
              <a:rPr kumimoji="0" lang="en-US" altLang="en-US" sz="1750" b="0" i="0" u="none" strike="noStrike" cap="none" normalizeH="0" baseline="0" err="1">
                <a:ln>
                  <a:noFill/>
                </a:ln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avg_glucose_level</a:t>
            </a:r>
            <a:r>
              <a:rPr kumimoji="0" lang="en-US" altLang="en-US" sz="1750" b="0" i="0" u="none" strike="noStrike" cap="none" normalizeH="0" baseline="0">
                <a:ln>
                  <a:noFill/>
                </a:ln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and </a:t>
            </a:r>
            <a:r>
              <a:rPr kumimoji="0" lang="en-US" altLang="en-US" sz="1750" b="0" i="0" u="none" strike="noStrike" cap="none" normalizeH="0" baseline="0" err="1">
                <a:ln>
                  <a:noFill/>
                </a:ln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bmi</a:t>
            </a:r>
            <a:r>
              <a:rPr kumimoji="0" lang="en-US" altLang="en-US" sz="1750" b="0" i="0" u="none" strike="noStrike" cap="none" normalizeH="0" baseline="0">
                <a:ln>
                  <a:noFill/>
                </a:ln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are on different scales — which can bias model performance.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750" b="0" i="0" u="none" strike="noStrike" cap="none" normalizeH="0" baseline="0">
              <a:ln>
                <a:noFill/>
              </a:ln>
              <a:solidFill>
                <a:schemeClr val="accent5">
                  <a:lumMod val="20000"/>
                  <a:lumOff val="80000"/>
                </a:schemeClr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5" name="Rectangle 3">
            <a:extLst>
              <a:ext uri="{FF2B5EF4-FFF2-40B4-BE49-F238E27FC236}">
                <a16:creationId xmlns:a16="http://schemas.microsoft.com/office/drawing/2014/main" id="{3401CF4A-F5D8-EC00-A4C5-81E3104574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53135" y="3561832"/>
            <a:ext cx="7205871" cy="17927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>
                <a:ln>
                  <a:noFill/>
                </a:ln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⚙️</a:t>
            </a:r>
            <a:r>
              <a:rPr kumimoji="0" lang="en-US" altLang="en-US" sz="2000" b="1" i="0" u="none" strike="noStrike" cap="none" normalizeH="0" baseline="0">
                <a:ln>
                  <a:noFill/>
                </a:ln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Method Used: </a:t>
            </a:r>
            <a:r>
              <a:rPr kumimoji="0" lang="en-US" altLang="en-US" sz="2000" b="1" i="0" u="none" strike="noStrike" cap="none" normalizeH="0" baseline="0" err="1">
                <a:ln>
                  <a:noFill/>
                </a:ln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StandardScaler</a:t>
            </a:r>
            <a:endParaRPr kumimoji="0" lang="en-US" altLang="en-US" sz="2000" b="1" i="0" u="none" strike="noStrike" cap="none" normalizeH="0" baseline="0">
              <a:ln>
                <a:noFill/>
              </a:ln>
              <a:solidFill>
                <a:schemeClr val="accent5">
                  <a:lumMod val="20000"/>
                  <a:lumOff val="80000"/>
                </a:schemeClr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1" i="0" u="none" strike="noStrike" cap="none" normalizeH="0" baseline="0">
              <a:ln>
                <a:noFill/>
              </a:ln>
              <a:solidFill>
                <a:schemeClr val="accent5">
                  <a:lumMod val="20000"/>
                  <a:lumOff val="80000"/>
                </a:schemeClr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750" b="0" i="0" u="none" strike="noStrike" cap="none" normalizeH="0" baseline="0">
                <a:ln>
                  <a:noFill/>
                </a:ln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Transforms data to have </a:t>
            </a:r>
            <a:r>
              <a:rPr kumimoji="0" lang="en-US" altLang="en-US" sz="1750" b="1" i="0" u="none" strike="noStrike" cap="none" normalizeH="0" baseline="0">
                <a:ln>
                  <a:noFill/>
                </a:ln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mean = 0</a:t>
            </a:r>
            <a:r>
              <a:rPr kumimoji="0" lang="en-US" altLang="en-US" sz="1750" b="0" i="0" u="none" strike="noStrike" cap="none" normalizeH="0" baseline="0">
                <a:ln>
                  <a:noFill/>
                </a:ln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and </a:t>
            </a:r>
            <a:r>
              <a:rPr kumimoji="0" lang="en-US" altLang="en-US" sz="1750" b="1" i="0" u="none" strike="noStrike" cap="none" normalizeH="0" baseline="0">
                <a:ln>
                  <a:noFill/>
                </a:ln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standard deviation = 1</a:t>
            </a:r>
            <a:endParaRPr kumimoji="0" lang="en-US" altLang="en-US" sz="1750" b="0" i="0" u="none" strike="noStrike" cap="none" normalizeH="0" baseline="0">
              <a:ln>
                <a:noFill/>
              </a:ln>
              <a:solidFill>
                <a:schemeClr val="accent5">
                  <a:lumMod val="20000"/>
                  <a:lumOff val="80000"/>
                </a:schemeClr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750" b="0" i="0" u="none" strike="noStrike" cap="none" normalizeH="0" baseline="0">
                <a:ln>
                  <a:noFill/>
                </a:ln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Helps ensure all features contribute equally during distance-based or gradient-based model training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Rectangle 5">
            <a:extLst>
              <a:ext uri="{FF2B5EF4-FFF2-40B4-BE49-F238E27FC236}">
                <a16:creationId xmlns:a16="http://schemas.microsoft.com/office/drawing/2014/main" id="{25005650-BBA8-E896-B978-56BCCF58CE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53137" y="5307105"/>
            <a:ext cx="720587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750" b="1" i="0" u="none" strike="noStrike" cap="none" normalizeH="0" baseline="0">
                <a:ln>
                  <a:noFill/>
                </a:ln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📊 </a:t>
            </a:r>
            <a:r>
              <a:rPr kumimoji="0" lang="en-US" altLang="en-US" sz="2000" b="1" i="0" u="none" strike="noStrike" cap="none" normalizeH="0" baseline="0">
                <a:ln>
                  <a:noFill/>
                </a:ln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Post-Scaling Summary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8FDD097-711E-20F3-408A-EE000638AA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8472" y="5854144"/>
            <a:ext cx="4218777" cy="139703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66FBF1F-319E-549D-BF82-5227B3E02B54}"/>
              </a:ext>
            </a:extLst>
          </p:cNvPr>
          <p:cNvSpPr txBox="1"/>
          <p:nvPr/>
        </p:nvSpPr>
        <p:spPr>
          <a:xfrm>
            <a:off x="6154502" y="7398111"/>
            <a:ext cx="7315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750">
                <a:solidFill>
                  <a:schemeClr val="accent5">
                    <a:lumMod val="20000"/>
                    <a:lumOff val="8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✔ Data is now standardized and ready for modeling.</a:t>
            </a:r>
            <a:endParaRPr lang="en-IN" sz="1750">
              <a:solidFill>
                <a:schemeClr val="accent5">
                  <a:lumMod val="20000"/>
                  <a:lumOff val="80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64381" y="738265"/>
            <a:ext cx="698313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Exploratory Data Analysis</a:t>
            </a:r>
            <a:endParaRPr lang="en-US" sz="4450"/>
          </a:p>
        </p:txBody>
      </p:sp>
      <p:sp>
        <p:nvSpPr>
          <p:cNvPr id="4" name="Shape 1"/>
          <p:cNvSpPr/>
          <p:nvPr/>
        </p:nvSpPr>
        <p:spPr>
          <a:xfrm>
            <a:off x="764381" y="1781647"/>
            <a:ext cx="3664863" cy="2395657"/>
          </a:xfrm>
          <a:prstGeom prst="roundRect">
            <a:avLst>
              <a:gd name="adj" fmla="val 1420"/>
            </a:avLst>
          </a:prstGeom>
          <a:solidFill>
            <a:srgbClr val="3F4652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Text 2"/>
          <p:cNvSpPr/>
          <p:nvPr/>
        </p:nvSpPr>
        <p:spPr>
          <a:xfrm>
            <a:off x="1020604" y="203228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Age Impact</a:t>
            </a:r>
            <a:endParaRPr lang="en-US" sz="2200"/>
          </a:p>
        </p:txBody>
      </p:sp>
      <p:sp>
        <p:nvSpPr>
          <p:cNvPr id="6" name="Text 3"/>
          <p:cNvSpPr/>
          <p:nvPr/>
        </p:nvSpPr>
        <p:spPr>
          <a:xfrm>
            <a:off x="1020604" y="2522699"/>
            <a:ext cx="321123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chemeClr val="accent5">
                    <a:lumMod val="20000"/>
                    <a:lumOff val="8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Analyzed distribution and its relation to stroke occurrence</a:t>
            </a:r>
          </a:p>
        </p:txBody>
      </p:sp>
      <p:sp>
        <p:nvSpPr>
          <p:cNvPr id="7" name="Shape 4"/>
          <p:cNvSpPr/>
          <p:nvPr/>
        </p:nvSpPr>
        <p:spPr>
          <a:xfrm>
            <a:off x="4656058" y="1781647"/>
            <a:ext cx="3664863" cy="2395657"/>
          </a:xfrm>
          <a:prstGeom prst="roundRect">
            <a:avLst>
              <a:gd name="adj" fmla="val 1420"/>
            </a:avLst>
          </a:prstGeom>
          <a:solidFill>
            <a:srgbClr val="3F4652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8" name="Text 5"/>
          <p:cNvSpPr/>
          <p:nvPr/>
        </p:nvSpPr>
        <p:spPr>
          <a:xfrm>
            <a:off x="4882872" y="200846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Glucose Level Patterns</a:t>
            </a:r>
            <a:endParaRPr lang="en-US" sz="2200"/>
          </a:p>
        </p:txBody>
      </p:sp>
      <p:sp>
        <p:nvSpPr>
          <p:cNvPr id="9" name="Text 6"/>
          <p:cNvSpPr/>
          <p:nvPr/>
        </p:nvSpPr>
        <p:spPr>
          <a:xfrm>
            <a:off x="4912281" y="2522699"/>
            <a:ext cx="32112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chemeClr val="accent5">
                    <a:lumMod val="20000"/>
                    <a:lumOff val="8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Checked for patterns and stroke association in high glucose ranges</a:t>
            </a:r>
          </a:p>
        </p:txBody>
      </p:sp>
      <p:sp>
        <p:nvSpPr>
          <p:cNvPr id="10" name="Shape 7"/>
          <p:cNvSpPr/>
          <p:nvPr/>
        </p:nvSpPr>
        <p:spPr>
          <a:xfrm>
            <a:off x="8569174" y="1761713"/>
            <a:ext cx="3916587" cy="2415591"/>
          </a:xfrm>
          <a:prstGeom prst="roundRect">
            <a:avLst>
              <a:gd name="adj" fmla="val 2038"/>
            </a:avLst>
          </a:prstGeom>
          <a:solidFill>
            <a:srgbClr val="3F4652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1" name="Text 8"/>
          <p:cNvSpPr/>
          <p:nvPr/>
        </p:nvSpPr>
        <p:spPr>
          <a:xfrm>
            <a:off x="8795700" y="2032281"/>
            <a:ext cx="339125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BMI Observations</a:t>
            </a:r>
            <a:endParaRPr lang="en-US" sz="2200"/>
          </a:p>
        </p:txBody>
      </p:sp>
      <p:sp>
        <p:nvSpPr>
          <p:cNvPr id="12" name="Text 9"/>
          <p:cNvSpPr/>
          <p:nvPr/>
        </p:nvSpPr>
        <p:spPr>
          <a:xfrm>
            <a:off x="8795700" y="2560921"/>
            <a:ext cx="359839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sz="1750">
                <a:solidFill>
                  <a:schemeClr val="accent5">
                    <a:lumMod val="20000"/>
                    <a:lumOff val="8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Analyzed central tendency, spread, and presence of outliers</a:t>
            </a:r>
          </a:p>
          <a:p>
            <a:r>
              <a:rPr lang="en-US" sz="1750">
                <a:solidFill>
                  <a:schemeClr val="accent5">
                    <a:lumMod val="20000"/>
                    <a:lumOff val="8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Explored potential trend with stroke risk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3990A5E-BC04-80B5-E5DB-2250EF0D4E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4596788"/>
            <a:ext cx="3664863" cy="268626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3F19C9B-370D-9349-16B5-F22EF977A0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98583" y="4596788"/>
            <a:ext cx="3916587" cy="263129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78BF1B7-5E1A-8CD5-0491-D4383E852D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5467" y="4596788"/>
            <a:ext cx="3637453" cy="257736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C3009A-6EF0-59BD-A6F2-A0C8180F19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EC15FC72-EC07-70E9-09B7-61FC36432460}"/>
              </a:ext>
            </a:extLst>
          </p:cNvPr>
          <p:cNvSpPr/>
          <p:nvPr/>
        </p:nvSpPr>
        <p:spPr>
          <a:xfrm>
            <a:off x="793790" y="735330"/>
            <a:ext cx="698313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Univariate Feature Spread and Outlier Detection</a:t>
            </a:r>
            <a:endParaRPr lang="en-US" sz="445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A1E7B4C-0932-B692-F226-209ED8641C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029699"/>
            <a:ext cx="3893841" cy="283678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EBA5525-A173-C8A9-A129-8C22E1FAE8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8736" y="3233076"/>
            <a:ext cx="4068598" cy="286589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6F888828-1D1E-2FD9-8B07-4166A30C96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78439" y="4666024"/>
            <a:ext cx="4058170" cy="2881411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48EB5FDF-0055-A224-D5F1-5B76CE497957}"/>
              </a:ext>
            </a:extLst>
          </p:cNvPr>
          <p:cNvSpPr txBox="1"/>
          <p:nvPr/>
        </p:nvSpPr>
        <p:spPr>
          <a:xfrm>
            <a:off x="627757" y="5051152"/>
            <a:ext cx="15190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Age</a:t>
            </a:r>
            <a:endParaRPr lang="en-IN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FF1508D-3D50-F3F3-6B4E-2BDF8E46BB64}"/>
              </a:ext>
            </a:extLst>
          </p:cNvPr>
          <p:cNvSpPr txBox="1"/>
          <p:nvPr/>
        </p:nvSpPr>
        <p:spPr>
          <a:xfrm>
            <a:off x="5083800" y="6291095"/>
            <a:ext cx="15190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BMI</a:t>
            </a:r>
            <a:endParaRPr lang="en-IN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F5D9585-A2C2-F6BE-61BD-FF1E86C8B605}"/>
              </a:ext>
            </a:extLst>
          </p:cNvPr>
          <p:cNvSpPr txBox="1"/>
          <p:nvPr/>
        </p:nvSpPr>
        <p:spPr>
          <a:xfrm>
            <a:off x="9705496" y="7672634"/>
            <a:ext cx="15190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Glucose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778635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F833B6-75F6-9562-79FB-496A95D382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CCAEE5F2-B0BC-C47E-168D-E8BF6BB3340C}"/>
              </a:ext>
            </a:extLst>
          </p:cNvPr>
          <p:cNvSpPr/>
          <p:nvPr/>
        </p:nvSpPr>
        <p:spPr>
          <a:xfrm>
            <a:off x="793790" y="735330"/>
            <a:ext cx="698313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Bivariate Distribution Comparison using Boxplots</a:t>
            </a:r>
            <a:endParaRPr lang="en-US" sz="445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EB7B2F-BF14-78FE-5C02-02337659C1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887" y="2257752"/>
            <a:ext cx="4086323" cy="289856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5AC91AB-F78F-15BB-44CF-E73D16B0B8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96568" y="2271466"/>
            <a:ext cx="4143999" cy="289856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E1AC1C9-99C9-9CAC-05DD-C0017EF24D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6706" y="2245226"/>
            <a:ext cx="3994357" cy="2913466"/>
          </a:xfrm>
          <a:prstGeom prst="rect">
            <a:avLst/>
          </a:prstGeom>
        </p:spPr>
      </p:pic>
      <p:sp>
        <p:nvSpPr>
          <p:cNvPr id="14" name="Shape 1">
            <a:extLst>
              <a:ext uri="{FF2B5EF4-FFF2-40B4-BE49-F238E27FC236}">
                <a16:creationId xmlns:a16="http://schemas.microsoft.com/office/drawing/2014/main" id="{7FE07AF1-4472-0A1B-14FE-E5C5AAF1178F}"/>
              </a:ext>
            </a:extLst>
          </p:cNvPr>
          <p:cNvSpPr/>
          <p:nvPr/>
        </p:nvSpPr>
        <p:spPr>
          <a:xfrm>
            <a:off x="730741" y="5331135"/>
            <a:ext cx="4115732" cy="2172913"/>
          </a:xfrm>
          <a:prstGeom prst="roundRect">
            <a:avLst>
              <a:gd name="adj" fmla="val 1420"/>
            </a:avLst>
          </a:prstGeom>
          <a:solidFill>
            <a:srgbClr val="3F4652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5" name="Text 2">
            <a:extLst>
              <a:ext uri="{FF2B5EF4-FFF2-40B4-BE49-F238E27FC236}">
                <a16:creationId xmlns:a16="http://schemas.microsoft.com/office/drawing/2014/main" id="{FB72895A-3865-DE76-1930-ADA8103443E1}"/>
              </a:ext>
            </a:extLst>
          </p:cNvPr>
          <p:cNvSpPr/>
          <p:nvPr/>
        </p:nvSpPr>
        <p:spPr>
          <a:xfrm>
            <a:off x="986964" y="55817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BMI vs Age</a:t>
            </a:r>
            <a:endParaRPr lang="en-US" sz="2200"/>
          </a:p>
        </p:txBody>
      </p:sp>
      <p:sp>
        <p:nvSpPr>
          <p:cNvPr id="16" name="Text 3">
            <a:extLst>
              <a:ext uri="{FF2B5EF4-FFF2-40B4-BE49-F238E27FC236}">
                <a16:creationId xmlns:a16="http://schemas.microsoft.com/office/drawing/2014/main" id="{13C3BC38-4D99-3B9D-2025-937AEE3569F0}"/>
              </a:ext>
            </a:extLst>
          </p:cNvPr>
          <p:cNvSpPr/>
          <p:nvPr/>
        </p:nvSpPr>
        <p:spPr>
          <a:xfrm>
            <a:off x="986964" y="6052438"/>
            <a:ext cx="341836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750">
                <a:solidFill>
                  <a:schemeClr val="accent5">
                    <a:lumMod val="20000"/>
                    <a:lumOff val="8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Displays a moderately dense distribution with a few higher BMI values across ages. Shows variability of BMI across all age ranges.</a:t>
            </a:r>
          </a:p>
        </p:txBody>
      </p:sp>
      <p:sp>
        <p:nvSpPr>
          <p:cNvPr id="20" name="Shape 1">
            <a:extLst>
              <a:ext uri="{FF2B5EF4-FFF2-40B4-BE49-F238E27FC236}">
                <a16:creationId xmlns:a16="http://schemas.microsoft.com/office/drawing/2014/main" id="{F110233E-2995-E108-0FE5-7858A0F5CFF2}"/>
              </a:ext>
            </a:extLst>
          </p:cNvPr>
          <p:cNvSpPr/>
          <p:nvPr/>
        </p:nvSpPr>
        <p:spPr>
          <a:xfrm>
            <a:off x="5318021" y="5343170"/>
            <a:ext cx="4115732" cy="2172913"/>
          </a:xfrm>
          <a:prstGeom prst="roundRect">
            <a:avLst>
              <a:gd name="adj" fmla="val 1420"/>
            </a:avLst>
          </a:prstGeom>
          <a:solidFill>
            <a:srgbClr val="3F4652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1" name="Text 2">
            <a:extLst>
              <a:ext uri="{FF2B5EF4-FFF2-40B4-BE49-F238E27FC236}">
                <a16:creationId xmlns:a16="http://schemas.microsoft.com/office/drawing/2014/main" id="{7FAAEECE-8326-7CFC-D09C-547A4DA28914}"/>
              </a:ext>
            </a:extLst>
          </p:cNvPr>
          <p:cNvSpPr/>
          <p:nvPr/>
        </p:nvSpPr>
        <p:spPr>
          <a:xfrm>
            <a:off x="5574244" y="559380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Glucose vs Age</a:t>
            </a:r>
            <a:endParaRPr lang="en-US" sz="2200"/>
          </a:p>
        </p:txBody>
      </p:sp>
      <p:sp>
        <p:nvSpPr>
          <p:cNvPr id="23" name="Text 3">
            <a:extLst>
              <a:ext uri="{FF2B5EF4-FFF2-40B4-BE49-F238E27FC236}">
                <a16:creationId xmlns:a16="http://schemas.microsoft.com/office/drawing/2014/main" id="{BB2CE1ED-156E-03A4-819C-BD37D52E56BF}"/>
              </a:ext>
            </a:extLst>
          </p:cNvPr>
          <p:cNvSpPr/>
          <p:nvPr/>
        </p:nvSpPr>
        <p:spPr>
          <a:xfrm>
            <a:off x="5574244" y="6064473"/>
            <a:ext cx="341836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750">
                <a:solidFill>
                  <a:schemeClr val="accent5">
                    <a:lumMod val="20000"/>
                    <a:lumOff val="8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Most values cluster below average glucose ~1.0, but higher glucose levels are more frequent in older age groups.</a:t>
            </a:r>
          </a:p>
        </p:txBody>
      </p:sp>
      <p:sp>
        <p:nvSpPr>
          <p:cNvPr id="24" name="Shape 1">
            <a:extLst>
              <a:ext uri="{FF2B5EF4-FFF2-40B4-BE49-F238E27FC236}">
                <a16:creationId xmlns:a16="http://schemas.microsoft.com/office/drawing/2014/main" id="{B98961B6-2795-5889-E91C-2C2FDBF2A242}"/>
              </a:ext>
            </a:extLst>
          </p:cNvPr>
          <p:cNvSpPr/>
          <p:nvPr/>
        </p:nvSpPr>
        <p:spPr>
          <a:xfrm>
            <a:off x="9928282" y="5343170"/>
            <a:ext cx="4115732" cy="2172913"/>
          </a:xfrm>
          <a:prstGeom prst="roundRect">
            <a:avLst>
              <a:gd name="adj" fmla="val 1420"/>
            </a:avLst>
          </a:prstGeom>
          <a:solidFill>
            <a:srgbClr val="3F4652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5" name="Text 2">
            <a:extLst>
              <a:ext uri="{FF2B5EF4-FFF2-40B4-BE49-F238E27FC236}">
                <a16:creationId xmlns:a16="http://schemas.microsoft.com/office/drawing/2014/main" id="{10298B72-07C1-4149-2636-C8F411A6B073}"/>
              </a:ext>
            </a:extLst>
          </p:cNvPr>
          <p:cNvSpPr/>
          <p:nvPr/>
        </p:nvSpPr>
        <p:spPr>
          <a:xfrm>
            <a:off x="10184505" y="559380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Glucose vs BMI</a:t>
            </a:r>
            <a:endParaRPr lang="en-US" sz="2200"/>
          </a:p>
        </p:txBody>
      </p:sp>
      <p:sp>
        <p:nvSpPr>
          <p:cNvPr id="26" name="Text 3">
            <a:extLst>
              <a:ext uri="{FF2B5EF4-FFF2-40B4-BE49-F238E27FC236}">
                <a16:creationId xmlns:a16="http://schemas.microsoft.com/office/drawing/2014/main" id="{24EF081B-5A19-393F-2D88-D3F583A5AD71}"/>
              </a:ext>
            </a:extLst>
          </p:cNvPr>
          <p:cNvSpPr/>
          <p:nvPr/>
        </p:nvSpPr>
        <p:spPr>
          <a:xfrm>
            <a:off x="10184505" y="6064473"/>
            <a:ext cx="341836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sz="1750">
                <a:solidFill>
                  <a:schemeClr val="accent5">
                    <a:lumMod val="20000"/>
                    <a:lumOff val="8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Indicates that higher glucose levels are not strictly correlated with BMI. Some high-glucose cases occur even at lower BMI.</a:t>
            </a:r>
          </a:p>
        </p:txBody>
      </p:sp>
    </p:spTree>
    <p:extLst>
      <p:ext uri="{BB962C8B-B14F-4D97-AF65-F5344CB8AC3E}">
        <p14:creationId xmlns:p14="http://schemas.microsoft.com/office/powerpoint/2010/main" val="25033230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5790F7-267C-35EF-BB8C-D728165DC7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1089FF8F-AB69-FD48-D2B9-7DC5687C94D3}"/>
              </a:ext>
            </a:extLst>
          </p:cNvPr>
          <p:cNvSpPr/>
          <p:nvPr/>
        </p:nvSpPr>
        <p:spPr>
          <a:xfrm>
            <a:off x="638185" y="566365"/>
            <a:ext cx="698313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Stroke Rate Across Categorical Variables</a:t>
            </a:r>
            <a:endParaRPr lang="en-US" sz="445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6C3F37-1C4F-A620-6914-4EC74EDB92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691" y="2205144"/>
            <a:ext cx="3335963" cy="24420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9AF7404-D03C-1FB7-D879-CCD3E07C21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6150" y="2203642"/>
            <a:ext cx="3126180" cy="24435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8825CBE-5A2D-396C-367F-E1F7F7BAE6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9441" y="2218093"/>
            <a:ext cx="3227882" cy="242906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64348DC-9A5B-D2D2-4F48-972518EEA5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64435" y="2203642"/>
            <a:ext cx="3207889" cy="242906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B39BCEE-8A2A-7DB0-343E-F2C821BBB9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0691" y="5171548"/>
            <a:ext cx="3161521" cy="248057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A26AD41-D13D-A9F4-9808-83BF6D912B0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85703" y="5148435"/>
            <a:ext cx="3344634" cy="2490207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75F9D75-B52D-B66F-466A-6831023C060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3828" y="5148435"/>
            <a:ext cx="3227883" cy="2463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4812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</TotalTime>
  <Words>1766</Words>
  <Application>Microsoft Office PowerPoint</Application>
  <PresentationFormat>Custom</PresentationFormat>
  <Paragraphs>385</Paragraphs>
  <Slides>31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Roboto</vt:lpstr>
      <vt:lpstr>Roboto Slab</vt:lpstr>
      <vt:lpstr>Calibri Light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John Baskar Vincent</cp:lastModifiedBy>
  <cp:revision>27</cp:revision>
  <cp:lastPrinted>2025-05-07T00:22:07Z</cp:lastPrinted>
  <dcterms:created xsi:type="dcterms:W3CDTF">2025-05-06T17:52:32Z</dcterms:created>
  <dcterms:modified xsi:type="dcterms:W3CDTF">2025-05-07T02:04:51Z</dcterms:modified>
</cp:coreProperties>
</file>